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9" r:id="rId1"/>
  </p:sldMasterIdLst>
  <p:sldIdLst>
    <p:sldId id="256" r:id="rId2"/>
    <p:sldId id="277" r:id="rId3"/>
    <p:sldId id="276" r:id="rId4"/>
    <p:sldId id="258" r:id="rId5"/>
    <p:sldId id="259" r:id="rId6"/>
    <p:sldId id="260" r:id="rId7"/>
    <p:sldId id="265" r:id="rId8"/>
    <p:sldId id="261" r:id="rId9"/>
    <p:sldId id="262" r:id="rId10"/>
    <p:sldId id="263" r:id="rId11"/>
    <p:sldId id="264" r:id="rId12"/>
    <p:sldId id="283" r:id="rId13"/>
    <p:sldId id="266" r:id="rId14"/>
    <p:sldId id="267" r:id="rId15"/>
    <p:sldId id="278" r:id="rId16"/>
    <p:sldId id="268" r:id="rId17"/>
    <p:sldId id="269" r:id="rId18"/>
    <p:sldId id="270" r:id="rId19"/>
    <p:sldId id="280" r:id="rId20"/>
    <p:sldId id="279" r:id="rId21"/>
    <p:sldId id="271" r:id="rId22"/>
    <p:sldId id="272" r:id="rId23"/>
    <p:sldId id="281" r:id="rId24"/>
    <p:sldId id="282" r:id="rId25"/>
    <p:sldId id="284" r:id="rId26"/>
    <p:sldId id="273" r:id="rId27"/>
    <p:sldId id="274" r:id="rId28"/>
    <p:sldId id="27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7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5/14/2025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4386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58265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976638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91105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075686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716969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447111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78081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ja-JP" altLang="en-US"/>
              <a:t>マスター タイトルの書式設定</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749940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30108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41828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E5059C3-6A89-4494-99FF-5A4D6FFD50EB}" type="datetimeFigureOut">
              <a:rPr lang="en-US" smtClean="0"/>
              <a:t>5/14/2025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8950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84889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Content Placeholder 3"/>
          <p:cNvSpPr>
            <a:spLocks noGrp="1"/>
          </p:cNvSpPr>
          <p:nvPr>
            <p:ph sz="quarter" idx="13"/>
          </p:nvPr>
        </p:nvSpPr>
        <p:spPr>
          <a:xfrm>
            <a:off x="913774" y="3051012"/>
            <a:ext cx="5106027" cy="27401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3" name="Content Placeholder 5"/>
          <p:cNvSpPr>
            <a:spLocks noGrp="1"/>
          </p:cNvSpPr>
          <p:nvPr>
            <p:ph sz="quarter" idx="14"/>
          </p:nvPr>
        </p:nvSpPr>
        <p:spPr>
          <a:xfrm>
            <a:off x="6172200" y="3051012"/>
            <a:ext cx="5105401" cy="27401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49788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5/14/2025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643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21D9284-D300-4297-87F7-E791DCC15DB1}" type="datetimeFigureOut">
              <a:rPr lang="en-US" smtClean="0"/>
              <a:t>5/14/2025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9192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ja-JP" altLang="en-US"/>
              <a:t>マスター タイトルの書式設定</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CBC1C18-307B-4F68-A007-B5B542270E8D}" type="datetimeFigureOut">
              <a:rPr lang="en-US" smtClean="0"/>
              <a:t>5/14/2025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38882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16C4C9A-3960-41CF-A4E9-2A8FB932454B}" type="datetimeFigureOut">
              <a:rPr lang="en-US" smtClean="0"/>
              <a:t>5/14/2025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44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CBC1C18-307B-4F68-A007-B5B542270E8D}" type="datetimeFigureOut">
              <a:rPr lang="en-US" smtClean="0"/>
              <a:t>5/14/2025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US"/>
              <a:t>
              </a:t>
            </a:r>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841990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Lst>
  <p:hf sldNum="0" hdr="0" ftr="0" dt="0"/>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23F00-051B-4F45-82A4-F7529D66A7C0}"/>
              </a:ext>
            </a:extLst>
          </p:cNvPr>
          <p:cNvSpPr>
            <a:spLocks noGrp="1"/>
          </p:cNvSpPr>
          <p:nvPr>
            <p:ph type="ctrTitle"/>
          </p:nvPr>
        </p:nvSpPr>
        <p:spPr>
          <a:xfrm>
            <a:off x="1751012" y="2092728"/>
            <a:ext cx="8689976" cy="2672543"/>
          </a:xfrm>
        </p:spPr>
        <p:txBody>
          <a:bodyPr>
            <a:normAutofit fontScale="90000"/>
          </a:bodyPr>
          <a:lstStyle/>
          <a:p>
            <a:r>
              <a:rPr lang="ja-JP" altLang="en-US" cap="none" dirty="0"/>
              <a:t>　じゃじゃん！！</a:t>
            </a:r>
            <a:br>
              <a:rPr lang="en-US" altLang="ja-JP" cap="none" dirty="0"/>
            </a:br>
            <a:br>
              <a:rPr lang="en-US" altLang="ja-JP" cap="none" dirty="0"/>
            </a:br>
            <a:r>
              <a:rPr lang="ja-JP" altLang="en-US" sz="1800" cap="none" dirty="0"/>
              <a:t>地域のイベント管理システム</a:t>
            </a:r>
            <a:br>
              <a:rPr lang="en-US" altLang="ja-JP" sz="1800" cap="none" dirty="0"/>
            </a:br>
            <a:br>
              <a:rPr lang="en-US" altLang="ja-JP" sz="1800" cap="none" dirty="0"/>
            </a:br>
            <a:r>
              <a:rPr lang="ja-JP" altLang="en-US" sz="1800" cap="none" dirty="0"/>
              <a:t>生産システム・ネットワーク技術科</a:t>
            </a:r>
            <a:r>
              <a:rPr lang="en-US" altLang="ja-JP" sz="1800" cap="none" dirty="0"/>
              <a:t>2025</a:t>
            </a:r>
            <a:r>
              <a:rPr lang="ja-JP" altLang="en-US" sz="1800" cap="none" dirty="0"/>
              <a:t>年</a:t>
            </a:r>
            <a:r>
              <a:rPr lang="en-US" altLang="ja-JP" sz="1800" cap="none" dirty="0"/>
              <a:t>01</a:t>
            </a:r>
            <a:r>
              <a:rPr lang="ja-JP" altLang="en-US" sz="1800" cap="none" dirty="0"/>
              <a:t>月生</a:t>
            </a:r>
            <a:br>
              <a:rPr lang="en-US" altLang="ja-JP" sz="1800" cap="none" dirty="0"/>
            </a:br>
            <a:r>
              <a:rPr lang="ja-JP" altLang="en-US" sz="1800" cap="none" dirty="0"/>
              <a:t>チーム：</a:t>
            </a:r>
            <a:r>
              <a:rPr lang="en-US" altLang="ja-JP" sz="1800" cap="none" dirty="0"/>
              <a:t>Begin</a:t>
            </a:r>
            <a:br>
              <a:rPr lang="en-US" altLang="ja-JP" sz="1800" cap="none" dirty="0"/>
            </a:br>
            <a:r>
              <a:rPr lang="ja-JP" altLang="en-US" sz="1800" cap="none" dirty="0"/>
              <a:t>メンバー：安達、阿部、新井、佐川、平野、宮田</a:t>
            </a:r>
            <a:br>
              <a:rPr lang="en-US" altLang="ja-JP" sz="1800" cap="none" dirty="0"/>
            </a:br>
            <a:br>
              <a:rPr lang="en-US" altLang="ja-JP" sz="1800" cap="none" dirty="0"/>
            </a:br>
            <a:r>
              <a:rPr lang="ja-JP" altLang="en-US" sz="1800" cap="none" dirty="0"/>
              <a:t>総合製作実習</a:t>
            </a:r>
            <a:endParaRPr kumimoji="1" lang="ja-JP" altLang="en-US" sz="1800" cap="none" dirty="0"/>
          </a:p>
        </p:txBody>
      </p:sp>
    </p:spTree>
    <p:extLst>
      <p:ext uri="{BB962C8B-B14F-4D97-AF65-F5344CB8AC3E}">
        <p14:creationId xmlns:p14="http://schemas.microsoft.com/office/powerpoint/2010/main" val="1255148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システム開発設計</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95176" y="1330140"/>
            <a:ext cx="7796540" cy="3997828"/>
          </a:xfrm>
        </p:spPr>
        <p:txBody>
          <a:bodyPr anchor="t" anchorCtr="0"/>
          <a:lstStyle/>
          <a:p>
            <a:r>
              <a:rPr kumimoji="1" lang="ja-JP" altLang="en-US" dirty="0"/>
              <a:t>画面遷移図</a:t>
            </a:r>
          </a:p>
        </p:txBody>
      </p:sp>
      <p:pic>
        <p:nvPicPr>
          <p:cNvPr id="5" name="図 4">
            <a:extLst>
              <a:ext uri="{FF2B5EF4-FFF2-40B4-BE49-F238E27FC236}">
                <a16:creationId xmlns:a16="http://schemas.microsoft.com/office/drawing/2014/main" id="{A3B1FD5B-14AA-4F45-BF02-EC5D538BD9B6}"/>
              </a:ext>
            </a:extLst>
          </p:cNvPr>
          <p:cNvPicPr>
            <a:picLocks noChangeAspect="1"/>
          </p:cNvPicPr>
          <p:nvPr/>
        </p:nvPicPr>
        <p:blipFill>
          <a:blip r:embed="rId2"/>
          <a:stretch>
            <a:fillRect/>
          </a:stretch>
        </p:blipFill>
        <p:spPr>
          <a:xfrm>
            <a:off x="1856508" y="1778000"/>
            <a:ext cx="10046652" cy="4795877"/>
          </a:xfrm>
          <a:prstGeom prst="rect">
            <a:avLst/>
          </a:prstGeom>
        </p:spPr>
      </p:pic>
      <p:pic>
        <p:nvPicPr>
          <p:cNvPr id="8" name="図 7">
            <a:extLst>
              <a:ext uri="{FF2B5EF4-FFF2-40B4-BE49-F238E27FC236}">
                <a16:creationId xmlns:a16="http://schemas.microsoft.com/office/drawing/2014/main" id="{76BAA098-8436-4AA7-A1BF-3ED14B862EE9}"/>
              </a:ext>
            </a:extLst>
          </p:cNvPr>
          <p:cNvPicPr>
            <a:picLocks noChangeAspect="1"/>
          </p:cNvPicPr>
          <p:nvPr/>
        </p:nvPicPr>
        <p:blipFill>
          <a:blip r:embed="rId3"/>
          <a:stretch>
            <a:fillRect/>
          </a:stretch>
        </p:blipFill>
        <p:spPr>
          <a:xfrm>
            <a:off x="9194832" y="1944261"/>
            <a:ext cx="2281320" cy="926216"/>
          </a:xfrm>
          <a:prstGeom prst="rect">
            <a:avLst/>
          </a:prstGeom>
        </p:spPr>
      </p:pic>
    </p:spTree>
    <p:extLst>
      <p:ext uri="{BB962C8B-B14F-4D97-AF65-F5344CB8AC3E}">
        <p14:creationId xmlns:p14="http://schemas.microsoft.com/office/powerpoint/2010/main" val="3838383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システム開発設計</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14281" y="1430086"/>
            <a:ext cx="7796540" cy="3997828"/>
          </a:xfrm>
        </p:spPr>
        <p:txBody>
          <a:bodyPr anchor="t" anchorCtr="0"/>
          <a:lstStyle/>
          <a:p>
            <a:r>
              <a:rPr lang="ja-JP" altLang="en-US" dirty="0"/>
              <a:t>クラス図</a:t>
            </a:r>
            <a:endParaRPr kumimoji="1" lang="ja-JP" altLang="en-US" dirty="0"/>
          </a:p>
        </p:txBody>
      </p:sp>
      <p:pic>
        <p:nvPicPr>
          <p:cNvPr id="4" name="図 3">
            <a:extLst>
              <a:ext uri="{FF2B5EF4-FFF2-40B4-BE49-F238E27FC236}">
                <a16:creationId xmlns:a16="http://schemas.microsoft.com/office/drawing/2014/main" id="{E0FBD16E-5C5F-4179-849C-7D3A06856263}"/>
              </a:ext>
            </a:extLst>
          </p:cNvPr>
          <p:cNvPicPr>
            <a:picLocks noChangeAspect="1"/>
          </p:cNvPicPr>
          <p:nvPr/>
        </p:nvPicPr>
        <p:blipFill rotWithShape="1">
          <a:blip r:embed="rId2"/>
          <a:srcRect l="26299" t="20275" r="27874" b="13146"/>
          <a:stretch/>
        </p:blipFill>
        <p:spPr>
          <a:xfrm>
            <a:off x="3111699" y="1347809"/>
            <a:ext cx="6380018" cy="5213857"/>
          </a:xfrm>
          <a:prstGeom prst="rect">
            <a:avLst/>
          </a:prstGeom>
        </p:spPr>
      </p:pic>
      <p:pic>
        <p:nvPicPr>
          <p:cNvPr id="6" name="図 5">
            <a:extLst>
              <a:ext uri="{FF2B5EF4-FFF2-40B4-BE49-F238E27FC236}">
                <a16:creationId xmlns:a16="http://schemas.microsoft.com/office/drawing/2014/main" id="{3581A738-C47E-43A4-9EEF-10B822EC641A}"/>
              </a:ext>
            </a:extLst>
          </p:cNvPr>
          <p:cNvPicPr>
            <a:picLocks noChangeAspect="1"/>
          </p:cNvPicPr>
          <p:nvPr/>
        </p:nvPicPr>
        <p:blipFill>
          <a:blip r:embed="rId3"/>
          <a:stretch>
            <a:fillRect/>
          </a:stretch>
        </p:blipFill>
        <p:spPr>
          <a:xfrm>
            <a:off x="8981752" y="3954737"/>
            <a:ext cx="3191933" cy="3191933"/>
          </a:xfrm>
          <a:prstGeom prst="rect">
            <a:avLst/>
          </a:prstGeom>
        </p:spPr>
      </p:pic>
    </p:spTree>
    <p:extLst>
      <p:ext uri="{BB962C8B-B14F-4D97-AF65-F5344CB8AC3E}">
        <p14:creationId xmlns:p14="http://schemas.microsoft.com/office/powerpoint/2010/main" val="152946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システム開発設計</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14281" y="1430086"/>
            <a:ext cx="7796540" cy="3997828"/>
          </a:xfrm>
        </p:spPr>
        <p:txBody>
          <a:bodyPr anchor="t" anchorCtr="0"/>
          <a:lstStyle/>
          <a:p>
            <a:r>
              <a:rPr kumimoji="1" lang="ja-JP" altLang="en-US" dirty="0"/>
              <a:t>データベース設計</a:t>
            </a:r>
          </a:p>
        </p:txBody>
      </p:sp>
      <p:pic>
        <p:nvPicPr>
          <p:cNvPr id="7" name="図 6">
            <a:extLst>
              <a:ext uri="{FF2B5EF4-FFF2-40B4-BE49-F238E27FC236}">
                <a16:creationId xmlns:a16="http://schemas.microsoft.com/office/drawing/2014/main" id="{5F9B4958-F7DF-4B03-8EFB-43E33B314E68}"/>
              </a:ext>
            </a:extLst>
          </p:cNvPr>
          <p:cNvPicPr>
            <a:picLocks noChangeAspect="1"/>
          </p:cNvPicPr>
          <p:nvPr/>
        </p:nvPicPr>
        <p:blipFill>
          <a:blip r:embed="rId2"/>
          <a:stretch>
            <a:fillRect/>
          </a:stretch>
        </p:blipFill>
        <p:spPr>
          <a:xfrm>
            <a:off x="10063691" y="3614720"/>
            <a:ext cx="1733550" cy="2638425"/>
          </a:xfrm>
          <a:prstGeom prst="rect">
            <a:avLst/>
          </a:prstGeom>
        </p:spPr>
      </p:pic>
      <p:pic>
        <p:nvPicPr>
          <p:cNvPr id="9" name="図 8">
            <a:extLst>
              <a:ext uri="{FF2B5EF4-FFF2-40B4-BE49-F238E27FC236}">
                <a16:creationId xmlns:a16="http://schemas.microsoft.com/office/drawing/2014/main" id="{96F5319C-7C3E-4084-A24F-4A01E2A36A50}"/>
              </a:ext>
            </a:extLst>
          </p:cNvPr>
          <p:cNvPicPr>
            <a:picLocks noChangeAspect="1"/>
          </p:cNvPicPr>
          <p:nvPr/>
        </p:nvPicPr>
        <p:blipFill>
          <a:blip r:embed="rId3"/>
          <a:stretch>
            <a:fillRect/>
          </a:stretch>
        </p:blipFill>
        <p:spPr>
          <a:xfrm>
            <a:off x="1614281" y="1809539"/>
            <a:ext cx="8267174" cy="4443606"/>
          </a:xfrm>
          <a:prstGeom prst="rect">
            <a:avLst/>
          </a:prstGeom>
        </p:spPr>
      </p:pic>
    </p:spTree>
    <p:extLst>
      <p:ext uri="{BB962C8B-B14F-4D97-AF65-F5344CB8AC3E}">
        <p14:creationId xmlns:p14="http://schemas.microsoft.com/office/powerpoint/2010/main" val="374396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kumimoji="1" lang="ja-JP" altLang="en-US" dirty="0"/>
              <a:t>操作説明</a:t>
            </a:r>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74471" y="2024407"/>
            <a:ext cx="7796540" cy="3997828"/>
          </a:xfrm>
        </p:spPr>
        <p:txBody>
          <a:bodyPr anchor="t" anchorCtr="0">
            <a:normAutofit fontScale="62500" lnSpcReduction="20000"/>
          </a:bodyPr>
          <a:lstStyle/>
          <a:p>
            <a:pPr marL="0" indent="0">
              <a:buNone/>
            </a:pPr>
            <a:r>
              <a:rPr lang="ja-JP" altLang="en-US" b="1" dirty="0"/>
              <a:t>■ゲスト操作</a:t>
            </a:r>
            <a:endParaRPr lang="en-US" altLang="ja-JP" dirty="0"/>
          </a:p>
          <a:p>
            <a:pPr marL="0" indent="0">
              <a:buNone/>
            </a:pPr>
            <a:r>
              <a:rPr lang="ja-JP" altLang="en-US" dirty="0"/>
              <a:t>　</a:t>
            </a:r>
            <a:r>
              <a:rPr lang="en-US" altLang="ja-JP" dirty="0"/>
              <a:t>-</a:t>
            </a:r>
            <a:r>
              <a:rPr lang="ja-JP" altLang="en-US" dirty="0"/>
              <a:t>イベント検索</a:t>
            </a:r>
            <a:br>
              <a:rPr lang="en-US" altLang="ja-JP" dirty="0"/>
            </a:br>
            <a:r>
              <a:rPr lang="ja-JP" altLang="en-US" dirty="0"/>
              <a:t>　</a:t>
            </a:r>
            <a:r>
              <a:rPr lang="en-US" altLang="ja-JP" dirty="0"/>
              <a:t>-</a:t>
            </a:r>
            <a:r>
              <a:rPr lang="ja-JP" altLang="en-US" dirty="0"/>
              <a:t>口コミ投稿一覧</a:t>
            </a:r>
            <a:endParaRPr lang="en-US" altLang="ja-JP" dirty="0"/>
          </a:p>
          <a:p>
            <a:pPr marL="0" indent="0">
              <a:buNone/>
            </a:pPr>
            <a:br>
              <a:rPr lang="en-US" altLang="ja-JP" dirty="0"/>
            </a:br>
            <a:r>
              <a:rPr lang="ja-JP" altLang="en-US" b="1" dirty="0"/>
              <a:t>■ユーザー操作</a:t>
            </a:r>
            <a:endParaRPr lang="en-US" altLang="ja-JP" b="1" dirty="0"/>
          </a:p>
          <a:p>
            <a:pPr marL="0" indent="0">
              <a:buNone/>
            </a:pPr>
            <a:r>
              <a:rPr lang="ja-JP" altLang="en-US" dirty="0"/>
              <a:t>　</a:t>
            </a:r>
            <a:r>
              <a:rPr lang="en-US" altLang="ja-JP" dirty="0"/>
              <a:t>-</a:t>
            </a:r>
            <a:r>
              <a:rPr lang="ja-JP" altLang="en-US" dirty="0"/>
              <a:t>ユーザー登録</a:t>
            </a:r>
            <a:br>
              <a:rPr lang="en-US" altLang="ja-JP" dirty="0"/>
            </a:br>
            <a:r>
              <a:rPr lang="ja-JP" altLang="en-US" dirty="0"/>
              <a:t>　</a:t>
            </a:r>
            <a:r>
              <a:rPr lang="en-US" altLang="ja-JP" dirty="0"/>
              <a:t>-</a:t>
            </a:r>
            <a:r>
              <a:rPr lang="ja-JP" altLang="en-US" dirty="0"/>
              <a:t>口コミ投稿</a:t>
            </a:r>
            <a:br>
              <a:rPr lang="en-US" altLang="ja-JP" dirty="0"/>
            </a:br>
            <a:r>
              <a:rPr lang="ja-JP" altLang="en-US" dirty="0"/>
              <a:t>　</a:t>
            </a:r>
            <a:r>
              <a:rPr lang="en-US" altLang="ja-JP" dirty="0"/>
              <a:t>-</a:t>
            </a:r>
            <a:r>
              <a:rPr lang="ja-JP" altLang="en-US" dirty="0"/>
              <a:t>ユーザー編集</a:t>
            </a:r>
            <a:r>
              <a:rPr lang="en-US" altLang="ja-JP" dirty="0"/>
              <a:t>(</a:t>
            </a:r>
            <a:r>
              <a:rPr lang="ja-JP" altLang="en-US" dirty="0"/>
              <a:t>画面参照</a:t>
            </a:r>
            <a:r>
              <a:rPr lang="en-US" altLang="ja-JP" dirty="0"/>
              <a:t>)</a:t>
            </a:r>
            <a:br>
              <a:rPr lang="en-US" altLang="ja-JP" dirty="0"/>
            </a:br>
            <a:r>
              <a:rPr lang="ja-JP" altLang="en-US" dirty="0"/>
              <a:t>　</a:t>
            </a:r>
            <a:r>
              <a:rPr lang="en-US" altLang="ja-JP" dirty="0"/>
              <a:t>-</a:t>
            </a:r>
            <a:r>
              <a:rPr lang="ja-JP" altLang="en-US" dirty="0"/>
              <a:t>ユーザー退会</a:t>
            </a:r>
            <a:r>
              <a:rPr lang="en-US" altLang="ja-JP" dirty="0"/>
              <a:t>(</a:t>
            </a:r>
            <a:r>
              <a:rPr lang="ja-JP" altLang="en-US" dirty="0"/>
              <a:t>画面参照</a:t>
            </a:r>
            <a:r>
              <a:rPr lang="en-US" altLang="ja-JP" dirty="0"/>
              <a:t>)</a:t>
            </a:r>
            <a:br>
              <a:rPr lang="en-US" altLang="ja-JP" dirty="0"/>
            </a:br>
            <a:r>
              <a:rPr lang="ja-JP" altLang="en-US" dirty="0"/>
              <a:t>　</a:t>
            </a:r>
            <a:r>
              <a:rPr lang="en-US" altLang="ja-JP" dirty="0"/>
              <a:t>-(</a:t>
            </a:r>
            <a:r>
              <a:rPr lang="ja-JP" altLang="en-US" dirty="0"/>
              <a:t>ユーザーログアウト</a:t>
            </a:r>
            <a:r>
              <a:rPr lang="en-US" altLang="ja-JP" dirty="0"/>
              <a:t>/</a:t>
            </a:r>
            <a:r>
              <a:rPr lang="ja-JP" altLang="en-US" dirty="0"/>
              <a:t>ログイン</a:t>
            </a:r>
            <a:r>
              <a:rPr lang="en-US" altLang="ja-JP" dirty="0"/>
              <a:t>)</a:t>
            </a:r>
          </a:p>
          <a:p>
            <a:pPr marL="0" indent="0">
              <a:buNone/>
            </a:pPr>
            <a:r>
              <a:rPr lang="ja-JP" altLang="en-US" b="1" dirty="0"/>
              <a:t>■管理者操作</a:t>
            </a:r>
            <a:endParaRPr lang="en-US" altLang="ja-JP" b="1" dirty="0"/>
          </a:p>
          <a:p>
            <a:pPr marL="0" indent="0">
              <a:buNone/>
            </a:pPr>
            <a:r>
              <a:rPr lang="ja-JP" altLang="en-US" dirty="0"/>
              <a:t>　</a:t>
            </a:r>
            <a:r>
              <a:rPr lang="en-US" altLang="ja-JP" dirty="0"/>
              <a:t>-</a:t>
            </a:r>
            <a:r>
              <a:rPr lang="ja-JP" altLang="en-US" dirty="0"/>
              <a:t>管理者ログイン</a:t>
            </a:r>
            <a:br>
              <a:rPr lang="en-US" altLang="ja-JP" dirty="0"/>
            </a:br>
            <a:r>
              <a:rPr lang="ja-JP" altLang="en-US" dirty="0"/>
              <a:t>　</a:t>
            </a:r>
            <a:r>
              <a:rPr lang="en-US" altLang="ja-JP" dirty="0"/>
              <a:t>-</a:t>
            </a:r>
            <a:r>
              <a:rPr lang="ja-JP" altLang="en-US" dirty="0"/>
              <a:t>イベント登録</a:t>
            </a:r>
            <a:r>
              <a:rPr lang="en-US" altLang="ja-JP" dirty="0"/>
              <a:t>(</a:t>
            </a:r>
            <a:r>
              <a:rPr lang="ja-JP" altLang="en-US" dirty="0"/>
              <a:t>画面参照</a:t>
            </a:r>
            <a:r>
              <a:rPr lang="en-US" altLang="ja-JP" dirty="0"/>
              <a:t>)</a:t>
            </a:r>
            <a:br>
              <a:rPr lang="en-US" altLang="ja-JP" dirty="0"/>
            </a:br>
            <a:r>
              <a:rPr lang="ja-JP" altLang="en-US" dirty="0"/>
              <a:t>　</a:t>
            </a:r>
            <a:r>
              <a:rPr lang="en-US" altLang="ja-JP" dirty="0"/>
              <a:t>-</a:t>
            </a:r>
            <a:r>
              <a:rPr lang="ja-JP" altLang="en-US" dirty="0"/>
              <a:t>管理者登録</a:t>
            </a:r>
            <a:r>
              <a:rPr lang="en-US" altLang="ja-JP" dirty="0"/>
              <a:t>(</a:t>
            </a:r>
            <a:r>
              <a:rPr lang="ja-JP" altLang="en-US" dirty="0"/>
              <a:t>画面参照</a:t>
            </a:r>
            <a:r>
              <a:rPr lang="en-US" altLang="ja-JP" dirty="0"/>
              <a:t>)</a:t>
            </a:r>
            <a:br>
              <a:rPr lang="en-US" altLang="ja-JP" dirty="0"/>
            </a:br>
            <a:r>
              <a:rPr lang="ja-JP" altLang="en-US" dirty="0"/>
              <a:t>　</a:t>
            </a:r>
            <a:r>
              <a:rPr lang="en-US" altLang="ja-JP" dirty="0"/>
              <a:t>-</a:t>
            </a:r>
            <a:r>
              <a:rPr lang="ja-JP" altLang="en-US" dirty="0"/>
              <a:t>ユーザー登録</a:t>
            </a:r>
            <a:r>
              <a:rPr lang="en-US" altLang="ja-JP" dirty="0"/>
              <a:t>(</a:t>
            </a:r>
            <a:r>
              <a:rPr lang="ja-JP" altLang="en-US" dirty="0"/>
              <a:t>画面参照</a:t>
            </a:r>
            <a:r>
              <a:rPr lang="en-US" altLang="ja-JP" dirty="0"/>
              <a:t>)</a:t>
            </a:r>
            <a:br>
              <a:rPr lang="en-US" altLang="ja-JP" dirty="0"/>
            </a:br>
            <a:endParaRPr lang="en-US" altLang="ja-JP" dirty="0"/>
          </a:p>
          <a:p>
            <a:pPr marL="0" indent="0">
              <a:buNone/>
            </a:pPr>
            <a:endParaRPr lang="en-US" altLang="ja-JP" dirty="0"/>
          </a:p>
        </p:txBody>
      </p:sp>
      <p:pic>
        <p:nvPicPr>
          <p:cNvPr id="5" name="図 4">
            <a:extLst>
              <a:ext uri="{FF2B5EF4-FFF2-40B4-BE49-F238E27FC236}">
                <a16:creationId xmlns:a16="http://schemas.microsoft.com/office/drawing/2014/main" id="{24A2F532-FBE0-48F2-B01D-603E4EA82B33}"/>
              </a:ext>
            </a:extLst>
          </p:cNvPr>
          <p:cNvPicPr>
            <a:picLocks noChangeAspect="1"/>
          </p:cNvPicPr>
          <p:nvPr/>
        </p:nvPicPr>
        <p:blipFill>
          <a:blip r:embed="rId2"/>
          <a:stretch>
            <a:fillRect/>
          </a:stretch>
        </p:blipFill>
        <p:spPr>
          <a:xfrm>
            <a:off x="7463048" y="3556000"/>
            <a:ext cx="4219128" cy="3143250"/>
          </a:xfrm>
          <a:prstGeom prst="rect">
            <a:avLst/>
          </a:prstGeom>
        </p:spPr>
      </p:pic>
    </p:spTree>
    <p:extLst>
      <p:ext uri="{BB962C8B-B14F-4D97-AF65-F5344CB8AC3E}">
        <p14:creationId xmlns:p14="http://schemas.microsoft.com/office/powerpoint/2010/main" val="93204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kumimoji="1" lang="ja-JP" altLang="en-US" dirty="0"/>
              <a:t>操作説明</a:t>
            </a:r>
            <a:r>
              <a:rPr kumimoji="1" lang="en-US" altLang="ja-JP" dirty="0"/>
              <a:t>(</a:t>
            </a:r>
            <a:r>
              <a:rPr kumimoji="1" lang="ja-JP" altLang="en-US" dirty="0"/>
              <a:t>ゲスト操作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846042" y="1682085"/>
            <a:ext cx="10364452" cy="3424107"/>
          </a:xfrm>
        </p:spPr>
        <p:txBody>
          <a:bodyPr/>
          <a:lstStyle/>
          <a:p>
            <a:r>
              <a:rPr lang="ja-JP" altLang="en-US" dirty="0"/>
              <a:t>イベント検索</a:t>
            </a:r>
          </a:p>
        </p:txBody>
      </p:sp>
      <p:pic>
        <p:nvPicPr>
          <p:cNvPr id="7" name="図 6">
            <a:extLst>
              <a:ext uri="{FF2B5EF4-FFF2-40B4-BE49-F238E27FC236}">
                <a16:creationId xmlns:a16="http://schemas.microsoft.com/office/drawing/2014/main" id="{77320A92-525D-4A33-81AE-CD4F6980C3AE}"/>
              </a:ext>
            </a:extLst>
          </p:cNvPr>
          <p:cNvPicPr>
            <a:picLocks noChangeAspect="1"/>
          </p:cNvPicPr>
          <p:nvPr/>
        </p:nvPicPr>
        <p:blipFill>
          <a:blip r:embed="rId2"/>
          <a:stretch>
            <a:fillRect/>
          </a:stretch>
        </p:blipFill>
        <p:spPr>
          <a:xfrm>
            <a:off x="6156521" y="2138839"/>
            <a:ext cx="4801626" cy="2580874"/>
          </a:xfrm>
          <a:prstGeom prst="rect">
            <a:avLst/>
          </a:prstGeom>
        </p:spPr>
      </p:pic>
      <p:pic>
        <p:nvPicPr>
          <p:cNvPr id="4" name="図 3">
            <a:extLst>
              <a:ext uri="{FF2B5EF4-FFF2-40B4-BE49-F238E27FC236}">
                <a16:creationId xmlns:a16="http://schemas.microsoft.com/office/drawing/2014/main" id="{464AD2E8-90E6-492D-ABFF-A5ECCCDE1095}"/>
              </a:ext>
            </a:extLst>
          </p:cNvPr>
          <p:cNvPicPr>
            <a:picLocks noChangeAspect="1"/>
          </p:cNvPicPr>
          <p:nvPr/>
        </p:nvPicPr>
        <p:blipFill>
          <a:blip r:embed="rId3"/>
          <a:stretch>
            <a:fillRect/>
          </a:stretch>
        </p:blipFill>
        <p:spPr>
          <a:xfrm>
            <a:off x="1100468" y="2138838"/>
            <a:ext cx="4801625" cy="2580874"/>
          </a:xfrm>
          <a:prstGeom prst="rect">
            <a:avLst/>
          </a:prstGeom>
        </p:spPr>
      </p:pic>
      <p:sp>
        <p:nvSpPr>
          <p:cNvPr id="6" name="正方形/長方形 5">
            <a:extLst>
              <a:ext uri="{FF2B5EF4-FFF2-40B4-BE49-F238E27FC236}">
                <a16:creationId xmlns:a16="http://schemas.microsoft.com/office/drawing/2014/main" id="{2490BF0D-E53F-416C-A5F1-CB7D789F040E}"/>
              </a:ext>
            </a:extLst>
          </p:cNvPr>
          <p:cNvSpPr/>
          <p:nvPr/>
        </p:nvSpPr>
        <p:spPr>
          <a:xfrm>
            <a:off x="3750733" y="3054157"/>
            <a:ext cx="220903" cy="150861"/>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787E23E-DFAF-444E-9399-7558098FEBCA}"/>
              </a:ext>
            </a:extLst>
          </p:cNvPr>
          <p:cNvSpPr/>
          <p:nvPr/>
        </p:nvSpPr>
        <p:spPr>
          <a:xfrm>
            <a:off x="6674042" y="3278139"/>
            <a:ext cx="3763049" cy="444116"/>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4A3056A9-EFCE-4119-A5AB-48245740C61C}"/>
              </a:ext>
            </a:extLst>
          </p:cNvPr>
          <p:cNvSpPr/>
          <p:nvPr/>
        </p:nvSpPr>
        <p:spPr>
          <a:xfrm>
            <a:off x="1100467" y="4861555"/>
            <a:ext cx="9857679"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「検索」ボタンを押下し、イベント一覧を表示する。</a:t>
            </a:r>
            <a:br>
              <a:rPr kumimoji="1" lang="en-US" altLang="ja-JP" dirty="0"/>
            </a:br>
            <a:r>
              <a:rPr kumimoji="1" lang="ja-JP" altLang="en-US" dirty="0"/>
              <a:t>閲覧したいイベントを選択する。</a:t>
            </a:r>
          </a:p>
        </p:txBody>
      </p:sp>
    </p:spTree>
    <p:extLst>
      <p:ext uri="{BB962C8B-B14F-4D97-AF65-F5344CB8AC3E}">
        <p14:creationId xmlns:p14="http://schemas.microsoft.com/office/powerpoint/2010/main" val="640567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kumimoji="1" lang="ja-JP" altLang="en-US" dirty="0"/>
              <a:t>操作説明</a:t>
            </a:r>
            <a:r>
              <a:rPr kumimoji="1" lang="en-US" altLang="ja-JP" dirty="0"/>
              <a:t>(</a:t>
            </a:r>
            <a:r>
              <a:rPr kumimoji="1" lang="ja-JP" altLang="en-US" dirty="0"/>
              <a:t>ゲスト操作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682085"/>
            <a:ext cx="10364452" cy="3424107"/>
          </a:xfrm>
        </p:spPr>
        <p:txBody>
          <a:bodyPr/>
          <a:lstStyle/>
          <a:p>
            <a:r>
              <a:rPr lang="ja-JP" altLang="en-US" dirty="0"/>
              <a:t>口コミ投稿一覧</a:t>
            </a:r>
          </a:p>
        </p:txBody>
      </p:sp>
      <p:pic>
        <p:nvPicPr>
          <p:cNvPr id="7" name="図 6">
            <a:extLst>
              <a:ext uri="{FF2B5EF4-FFF2-40B4-BE49-F238E27FC236}">
                <a16:creationId xmlns:a16="http://schemas.microsoft.com/office/drawing/2014/main" id="{D926031F-54BB-4FBD-8DE5-883931250AF6}"/>
              </a:ext>
            </a:extLst>
          </p:cNvPr>
          <p:cNvPicPr>
            <a:picLocks noChangeAspect="1"/>
          </p:cNvPicPr>
          <p:nvPr/>
        </p:nvPicPr>
        <p:blipFill>
          <a:blip r:embed="rId2"/>
          <a:stretch>
            <a:fillRect/>
          </a:stretch>
        </p:blipFill>
        <p:spPr>
          <a:xfrm>
            <a:off x="6200527" y="2063885"/>
            <a:ext cx="4827044" cy="2594536"/>
          </a:xfrm>
          <a:prstGeom prst="rect">
            <a:avLst/>
          </a:prstGeom>
        </p:spPr>
      </p:pic>
      <p:pic>
        <p:nvPicPr>
          <p:cNvPr id="4" name="図 3">
            <a:extLst>
              <a:ext uri="{FF2B5EF4-FFF2-40B4-BE49-F238E27FC236}">
                <a16:creationId xmlns:a16="http://schemas.microsoft.com/office/drawing/2014/main" id="{F0F3F872-FF89-45F7-ADCF-C9442D1DFF99}"/>
              </a:ext>
            </a:extLst>
          </p:cNvPr>
          <p:cNvPicPr>
            <a:picLocks noChangeAspect="1"/>
          </p:cNvPicPr>
          <p:nvPr/>
        </p:nvPicPr>
        <p:blipFill>
          <a:blip r:embed="rId3"/>
          <a:stretch>
            <a:fillRect/>
          </a:stretch>
        </p:blipFill>
        <p:spPr>
          <a:xfrm>
            <a:off x="1266979" y="2063885"/>
            <a:ext cx="4827044" cy="2594536"/>
          </a:xfrm>
          <a:prstGeom prst="rect">
            <a:avLst/>
          </a:prstGeom>
        </p:spPr>
      </p:pic>
      <p:sp>
        <p:nvSpPr>
          <p:cNvPr id="8" name="正方形/長方形 7">
            <a:extLst>
              <a:ext uri="{FF2B5EF4-FFF2-40B4-BE49-F238E27FC236}">
                <a16:creationId xmlns:a16="http://schemas.microsoft.com/office/drawing/2014/main" id="{E566871E-70AD-45FC-8A8D-EECBBC67BE90}"/>
              </a:ext>
            </a:extLst>
          </p:cNvPr>
          <p:cNvSpPr/>
          <p:nvPr/>
        </p:nvSpPr>
        <p:spPr>
          <a:xfrm>
            <a:off x="3967787" y="3120623"/>
            <a:ext cx="474904" cy="139814"/>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AADCED2A-99BD-4D54-B0BF-9E8D6BB52A0C}"/>
              </a:ext>
            </a:extLst>
          </p:cNvPr>
          <p:cNvSpPr/>
          <p:nvPr/>
        </p:nvSpPr>
        <p:spPr>
          <a:xfrm>
            <a:off x="1100467" y="4861555"/>
            <a:ext cx="9857679"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イベント詳細より「口コミ一覧」ボタンを押下し、口コミ一覧を表示する。</a:t>
            </a:r>
          </a:p>
        </p:txBody>
      </p:sp>
    </p:spTree>
    <p:extLst>
      <p:ext uri="{BB962C8B-B14F-4D97-AF65-F5344CB8AC3E}">
        <p14:creationId xmlns:p14="http://schemas.microsoft.com/office/powerpoint/2010/main" val="2756484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kumimoji="1" lang="ja-JP" altLang="en-US" dirty="0"/>
              <a:t>操作説明</a:t>
            </a:r>
            <a:r>
              <a:rPr kumimoji="1" lang="en-US" altLang="ja-JP" dirty="0"/>
              <a:t>(</a:t>
            </a:r>
            <a:r>
              <a:rPr lang="ja-JP" altLang="en-US" dirty="0"/>
              <a:t>ユーザー</a:t>
            </a:r>
            <a:r>
              <a:rPr kumimoji="1" lang="ja-JP" altLang="en-US" dirty="0"/>
              <a:t>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682085"/>
            <a:ext cx="10364452" cy="3424107"/>
          </a:xfrm>
        </p:spPr>
        <p:txBody>
          <a:bodyPr/>
          <a:lstStyle/>
          <a:p>
            <a:r>
              <a:rPr lang="ja-JP" altLang="en-US" dirty="0"/>
              <a:t>ユーザー登録</a:t>
            </a:r>
            <a:br>
              <a:rPr lang="en-US" altLang="ja-JP" dirty="0"/>
            </a:br>
            <a:r>
              <a:rPr lang="ja-JP" altLang="en-US" dirty="0"/>
              <a:t>お手元の別資料を参照し、ユーザを作成してください。</a:t>
            </a:r>
            <a:br>
              <a:rPr lang="en-US" altLang="ja-JP" dirty="0"/>
            </a:br>
            <a:br>
              <a:rPr lang="en-US" altLang="ja-JP" dirty="0"/>
            </a:br>
            <a:br>
              <a:rPr lang="en-US" altLang="ja-JP" dirty="0"/>
            </a:br>
            <a:endParaRPr lang="ja-JP" altLang="en-US" dirty="0"/>
          </a:p>
        </p:txBody>
      </p:sp>
      <p:pic>
        <p:nvPicPr>
          <p:cNvPr id="4" name="図 3">
            <a:extLst>
              <a:ext uri="{FF2B5EF4-FFF2-40B4-BE49-F238E27FC236}">
                <a16:creationId xmlns:a16="http://schemas.microsoft.com/office/drawing/2014/main" id="{F51EB7F9-65EF-4597-8CCA-949A7EF22E05}"/>
              </a:ext>
            </a:extLst>
          </p:cNvPr>
          <p:cNvPicPr>
            <a:picLocks noChangeAspect="1"/>
          </p:cNvPicPr>
          <p:nvPr/>
        </p:nvPicPr>
        <p:blipFill>
          <a:blip r:embed="rId2"/>
          <a:stretch>
            <a:fillRect/>
          </a:stretch>
        </p:blipFill>
        <p:spPr>
          <a:xfrm>
            <a:off x="6365523" y="2434399"/>
            <a:ext cx="4970773" cy="2671791"/>
          </a:xfrm>
          <a:prstGeom prst="rect">
            <a:avLst/>
          </a:prstGeom>
        </p:spPr>
      </p:pic>
      <p:pic>
        <p:nvPicPr>
          <p:cNvPr id="6" name="図 5">
            <a:extLst>
              <a:ext uri="{FF2B5EF4-FFF2-40B4-BE49-F238E27FC236}">
                <a16:creationId xmlns:a16="http://schemas.microsoft.com/office/drawing/2014/main" id="{6B8B9538-76F9-4E69-B417-D2C6318E4A15}"/>
              </a:ext>
            </a:extLst>
          </p:cNvPr>
          <p:cNvPicPr>
            <a:picLocks noChangeAspect="1"/>
          </p:cNvPicPr>
          <p:nvPr/>
        </p:nvPicPr>
        <p:blipFill>
          <a:blip r:embed="rId3"/>
          <a:stretch>
            <a:fillRect/>
          </a:stretch>
        </p:blipFill>
        <p:spPr>
          <a:xfrm>
            <a:off x="1220540" y="2434400"/>
            <a:ext cx="4970773" cy="2671791"/>
          </a:xfrm>
          <a:prstGeom prst="rect">
            <a:avLst/>
          </a:prstGeom>
        </p:spPr>
      </p:pic>
      <p:sp>
        <p:nvSpPr>
          <p:cNvPr id="7" name="正方形/長方形 6">
            <a:extLst>
              <a:ext uri="{FF2B5EF4-FFF2-40B4-BE49-F238E27FC236}">
                <a16:creationId xmlns:a16="http://schemas.microsoft.com/office/drawing/2014/main" id="{A892E662-33DB-4470-AC0C-B968D706D3AD}"/>
              </a:ext>
            </a:extLst>
          </p:cNvPr>
          <p:cNvSpPr/>
          <p:nvPr/>
        </p:nvSpPr>
        <p:spPr>
          <a:xfrm>
            <a:off x="5611918" y="2750078"/>
            <a:ext cx="317827" cy="140904"/>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F36FE69-DBD1-4B5B-AFC7-DC18198CCFEA}"/>
              </a:ext>
            </a:extLst>
          </p:cNvPr>
          <p:cNvSpPr/>
          <p:nvPr/>
        </p:nvSpPr>
        <p:spPr>
          <a:xfrm>
            <a:off x="1167161" y="5175915"/>
            <a:ext cx="10169136"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メニューバー右側の「会員登録」を選択し、ユーザー登録を行う。</a:t>
            </a:r>
          </a:p>
        </p:txBody>
      </p:sp>
    </p:spTree>
    <p:extLst>
      <p:ext uri="{BB962C8B-B14F-4D97-AF65-F5344CB8AC3E}">
        <p14:creationId xmlns:p14="http://schemas.microsoft.com/office/powerpoint/2010/main" val="1610222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kumimoji="1" lang="ja-JP" altLang="en-US" dirty="0"/>
              <a:t>操作説明</a:t>
            </a:r>
            <a:r>
              <a:rPr kumimoji="1" lang="en-US" altLang="ja-JP" dirty="0"/>
              <a:t>(</a:t>
            </a:r>
            <a:r>
              <a:rPr lang="ja-JP" altLang="en-US" dirty="0"/>
              <a:t>ユーザー</a:t>
            </a:r>
            <a:r>
              <a:rPr kumimoji="1" lang="ja-JP" altLang="en-US" dirty="0"/>
              <a:t>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682085"/>
            <a:ext cx="10364452" cy="3424107"/>
          </a:xfrm>
        </p:spPr>
        <p:txBody>
          <a:bodyPr/>
          <a:lstStyle/>
          <a:p>
            <a:r>
              <a:rPr lang="ja-JP" altLang="en-US" dirty="0"/>
              <a:t>口コミ投稿</a:t>
            </a:r>
          </a:p>
        </p:txBody>
      </p:sp>
      <p:pic>
        <p:nvPicPr>
          <p:cNvPr id="4" name="図 3">
            <a:extLst>
              <a:ext uri="{FF2B5EF4-FFF2-40B4-BE49-F238E27FC236}">
                <a16:creationId xmlns:a16="http://schemas.microsoft.com/office/drawing/2014/main" id="{D6AF8B4D-1083-4867-921A-7D56E33CE4B6}"/>
              </a:ext>
            </a:extLst>
          </p:cNvPr>
          <p:cNvPicPr>
            <a:picLocks noChangeAspect="1"/>
          </p:cNvPicPr>
          <p:nvPr/>
        </p:nvPicPr>
        <p:blipFill>
          <a:blip r:embed="rId2"/>
          <a:stretch>
            <a:fillRect/>
          </a:stretch>
        </p:blipFill>
        <p:spPr>
          <a:xfrm>
            <a:off x="6388101" y="2105745"/>
            <a:ext cx="5342082" cy="2871369"/>
          </a:xfrm>
          <a:prstGeom prst="rect">
            <a:avLst/>
          </a:prstGeom>
        </p:spPr>
      </p:pic>
      <p:pic>
        <p:nvPicPr>
          <p:cNvPr id="6" name="図 5">
            <a:extLst>
              <a:ext uri="{FF2B5EF4-FFF2-40B4-BE49-F238E27FC236}">
                <a16:creationId xmlns:a16="http://schemas.microsoft.com/office/drawing/2014/main" id="{A65D37C7-1A00-4E85-B719-F14093481F5E}"/>
              </a:ext>
            </a:extLst>
          </p:cNvPr>
          <p:cNvPicPr>
            <a:picLocks noChangeAspect="1"/>
          </p:cNvPicPr>
          <p:nvPr/>
        </p:nvPicPr>
        <p:blipFill>
          <a:blip r:embed="rId3"/>
          <a:stretch>
            <a:fillRect/>
          </a:stretch>
        </p:blipFill>
        <p:spPr>
          <a:xfrm>
            <a:off x="913775" y="2121639"/>
            <a:ext cx="5313785" cy="2856159"/>
          </a:xfrm>
          <a:prstGeom prst="rect">
            <a:avLst/>
          </a:prstGeom>
        </p:spPr>
      </p:pic>
      <p:sp>
        <p:nvSpPr>
          <p:cNvPr id="7" name="正方形/長方形 6">
            <a:extLst>
              <a:ext uri="{FF2B5EF4-FFF2-40B4-BE49-F238E27FC236}">
                <a16:creationId xmlns:a16="http://schemas.microsoft.com/office/drawing/2014/main" id="{12B8C4FD-38B3-43A3-B85E-8E82B259C098}"/>
              </a:ext>
            </a:extLst>
          </p:cNvPr>
          <p:cNvSpPr/>
          <p:nvPr/>
        </p:nvSpPr>
        <p:spPr>
          <a:xfrm>
            <a:off x="4124863" y="3253234"/>
            <a:ext cx="474846" cy="175766"/>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0C740EEA-08E3-4728-8F6B-801E85EDAB41}"/>
              </a:ext>
            </a:extLst>
          </p:cNvPr>
          <p:cNvSpPr/>
          <p:nvPr/>
        </p:nvSpPr>
        <p:spPr>
          <a:xfrm>
            <a:off x="913773" y="5106192"/>
            <a:ext cx="10816410"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イベント詳細より「口コミ投稿」ボタンを押下する。</a:t>
            </a:r>
            <a:br>
              <a:rPr kumimoji="1" lang="en-US" altLang="ja-JP" dirty="0"/>
            </a:br>
            <a:r>
              <a:rPr kumimoji="1" lang="ja-JP" altLang="en-US" dirty="0"/>
              <a:t>口コミ投稿画面より口コミ内容を記載し「口コミを送信」ボタンを押下する。</a:t>
            </a:r>
          </a:p>
        </p:txBody>
      </p:sp>
      <p:sp>
        <p:nvSpPr>
          <p:cNvPr id="9" name="正方形/長方形 8">
            <a:extLst>
              <a:ext uri="{FF2B5EF4-FFF2-40B4-BE49-F238E27FC236}">
                <a16:creationId xmlns:a16="http://schemas.microsoft.com/office/drawing/2014/main" id="{1C5F568A-BBC6-4A7F-BCDB-CB447837E52A}"/>
              </a:ext>
            </a:extLst>
          </p:cNvPr>
          <p:cNvSpPr/>
          <p:nvPr/>
        </p:nvSpPr>
        <p:spPr>
          <a:xfrm>
            <a:off x="8584296" y="4070653"/>
            <a:ext cx="855268" cy="159602"/>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3768103-35C2-4BA1-9459-EF5732E65706}"/>
              </a:ext>
            </a:extLst>
          </p:cNvPr>
          <p:cNvSpPr/>
          <p:nvPr/>
        </p:nvSpPr>
        <p:spPr>
          <a:xfrm>
            <a:off x="8203873" y="3452237"/>
            <a:ext cx="1715981" cy="618415"/>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2207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kumimoji="1" lang="ja-JP" altLang="en-US" dirty="0"/>
              <a:t>操作説明</a:t>
            </a:r>
            <a:r>
              <a:rPr kumimoji="1" lang="en-US" altLang="ja-JP" dirty="0"/>
              <a:t>(</a:t>
            </a:r>
            <a:r>
              <a:rPr lang="ja-JP" altLang="en-US" dirty="0"/>
              <a:t>ユーザー</a:t>
            </a:r>
            <a:r>
              <a:rPr kumimoji="1" lang="ja-JP" altLang="en-US" dirty="0"/>
              <a:t>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682085"/>
            <a:ext cx="10364452" cy="3424107"/>
          </a:xfrm>
        </p:spPr>
        <p:txBody>
          <a:bodyPr/>
          <a:lstStyle/>
          <a:p>
            <a:r>
              <a:rPr lang="ja-JP" altLang="en-US" dirty="0"/>
              <a:t>ユーザー編集</a:t>
            </a:r>
            <a:r>
              <a:rPr lang="en-US" altLang="ja-JP" dirty="0"/>
              <a:t>(</a:t>
            </a:r>
            <a:r>
              <a:rPr lang="ja-JP" altLang="en-US" dirty="0"/>
              <a:t>画面をご覧ください</a:t>
            </a:r>
            <a:r>
              <a:rPr lang="en-US" altLang="ja-JP" dirty="0"/>
              <a:t>)</a:t>
            </a:r>
            <a:endParaRPr lang="ja-JP" altLang="en-US" dirty="0"/>
          </a:p>
        </p:txBody>
      </p:sp>
      <p:pic>
        <p:nvPicPr>
          <p:cNvPr id="4" name="図 3">
            <a:extLst>
              <a:ext uri="{FF2B5EF4-FFF2-40B4-BE49-F238E27FC236}">
                <a16:creationId xmlns:a16="http://schemas.microsoft.com/office/drawing/2014/main" id="{1CB3D463-4730-4290-B4B5-7D1AFC36BD80}"/>
              </a:ext>
            </a:extLst>
          </p:cNvPr>
          <p:cNvPicPr>
            <a:picLocks noChangeAspect="1"/>
          </p:cNvPicPr>
          <p:nvPr/>
        </p:nvPicPr>
        <p:blipFill>
          <a:blip r:embed="rId2"/>
          <a:stretch>
            <a:fillRect/>
          </a:stretch>
        </p:blipFill>
        <p:spPr>
          <a:xfrm>
            <a:off x="4607683" y="2114080"/>
            <a:ext cx="3511081" cy="1887206"/>
          </a:xfrm>
          <a:prstGeom prst="rect">
            <a:avLst/>
          </a:prstGeom>
        </p:spPr>
      </p:pic>
      <p:pic>
        <p:nvPicPr>
          <p:cNvPr id="6" name="図 5">
            <a:extLst>
              <a:ext uri="{FF2B5EF4-FFF2-40B4-BE49-F238E27FC236}">
                <a16:creationId xmlns:a16="http://schemas.microsoft.com/office/drawing/2014/main" id="{6CA7768A-FE6E-4843-BC91-20FFE3A8A798}"/>
              </a:ext>
            </a:extLst>
          </p:cNvPr>
          <p:cNvPicPr>
            <a:picLocks noChangeAspect="1"/>
          </p:cNvPicPr>
          <p:nvPr/>
        </p:nvPicPr>
        <p:blipFill>
          <a:blip r:embed="rId3"/>
          <a:stretch>
            <a:fillRect/>
          </a:stretch>
        </p:blipFill>
        <p:spPr>
          <a:xfrm>
            <a:off x="913775" y="2114079"/>
            <a:ext cx="3584460" cy="1926648"/>
          </a:xfrm>
          <a:prstGeom prst="rect">
            <a:avLst/>
          </a:prstGeom>
        </p:spPr>
      </p:pic>
      <p:sp>
        <p:nvSpPr>
          <p:cNvPr id="7" name="正方形/長方形 6">
            <a:extLst>
              <a:ext uri="{FF2B5EF4-FFF2-40B4-BE49-F238E27FC236}">
                <a16:creationId xmlns:a16="http://schemas.microsoft.com/office/drawing/2014/main" id="{5E6BD6DD-D12C-406C-A785-FAC3DCAD2CEC}"/>
              </a:ext>
            </a:extLst>
          </p:cNvPr>
          <p:cNvSpPr/>
          <p:nvPr/>
        </p:nvSpPr>
        <p:spPr>
          <a:xfrm>
            <a:off x="4024887" y="2329598"/>
            <a:ext cx="242314" cy="127275"/>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6EB04F5-19ED-4BE2-888D-84A78E6AB5E1}"/>
              </a:ext>
            </a:extLst>
          </p:cNvPr>
          <p:cNvSpPr/>
          <p:nvPr/>
        </p:nvSpPr>
        <p:spPr>
          <a:xfrm>
            <a:off x="8918534" y="2865307"/>
            <a:ext cx="654077" cy="164220"/>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987B8D36-E935-4C6E-9471-81DD4CAE1EED}"/>
              </a:ext>
            </a:extLst>
          </p:cNvPr>
          <p:cNvPicPr>
            <a:picLocks noChangeAspect="1"/>
          </p:cNvPicPr>
          <p:nvPr/>
        </p:nvPicPr>
        <p:blipFill>
          <a:blip r:embed="rId4"/>
          <a:stretch>
            <a:fillRect/>
          </a:stretch>
        </p:blipFill>
        <p:spPr>
          <a:xfrm>
            <a:off x="8228212" y="2114080"/>
            <a:ext cx="3511080" cy="1887206"/>
          </a:xfrm>
          <a:prstGeom prst="rect">
            <a:avLst/>
          </a:prstGeom>
        </p:spPr>
      </p:pic>
      <p:sp>
        <p:nvSpPr>
          <p:cNvPr id="11" name="正方形/長方形 10">
            <a:extLst>
              <a:ext uri="{FF2B5EF4-FFF2-40B4-BE49-F238E27FC236}">
                <a16:creationId xmlns:a16="http://schemas.microsoft.com/office/drawing/2014/main" id="{5C9CC7BC-9C8D-4E94-B59B-557B0393A2B5}"/>
              </a:ext>
            </a:extLst>
          </p:cNvPr>
          <p:cNvSpPr/>
          <p:nvPr/>
        </p:nvSpPr>
        <p:spPr>
          <a:xfrm>
            <a:off x="6096000" y="2627421"/>
            <a:ext cx="517236" cy="131893"/>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0804C47E-8067-4732-B3E9-CB9AD5128FB0}"/>
              </a:ext>
            </a:extLst>
          </p:cNvPr>
          <p:cNvSpPr/>
          <p:nvPr/>
        </p:nvSpPr>
        <p:spPr>
          <a:xfrm>
            <a:off x="913773" y="4605134"/>
            <a:ext cx="10816410"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メニューバー「マイページ」を選択する。</a:t>
            </a:r>
            <a:br>
              <a:rPr kumimoji="1" lang="en-US" altLang="ja-JP" dirty="0"/>
            </a:br>
            <a:r>
              <a:rPr kumimoji="1" lang="ja-JP" altLang="en-US" dirty="0"/>
              <a:t>「アカウント編集」ボタンを押下する。</a:t>
            </a:r>
            <a:br>
              <a:rPr kumimoji="1" lang="en-US" altLang="ja-JP" dirty="0"/>
            </a:br>
            <a:r>
              <a:rPr kumimoji="1" lang="ja-JP" altLang="en-US" dirty="0"/>
              <a:t>アカウント編集を行い「確認画面へ」ボタンを押下する。</a:t>
            </a:r>
          </a:p>
        </p:txBody>
      </p:sp>
      <p:sp>
        <p:nvSpPr>
          <p:cNvPr id="13" name="正方形/長方形 12">
            <a:extLst>
              <a:ext uri="{FF2B5EF4-FFF2-40B4-BE49-F238E27FC236}">
                <a16:creationId xmlns:a16="http://schemas.microsoft.com/office/drawing/2014/main" id="{0D7D4E7A-2679-41DD-AD32-9BF59CBF9ADA}"/>
              </a:ext>
            </a:extLst>
          </p:cNvPr>
          <p:cNvSpPr/>
          <p:nvPr/>
        </p:nvSpPr>
        <p:spPr>
          <a:xfrm>
            <a:off x="9725134" y="3487762"/>
            <a:ext cx="517236" cy="131893"/>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4236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kumimoji="1" lang="ja-JP" altLang="en-US" dirty="0"/>
              <a:t>操作説明</a:t>
            </a:r>
            <a:r>
              <a:rPr kumimoji="1" lang="en-US" altLang="ja-JP" dirty="0"/>
              <a:t>(</a:t>
            </a:r>
            <a:r>
              <a:rPr lang="ja-JP" altLang="en-US" dirty="0"/>
              <a:t>ユーザー</a:t>
            </a:r>
            <a:r>
              <a:rPr kumimoji="1" lang="ja-JP" altLang="en-US" dirty="0"/>
              <a:t>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682085"/>
            <a:ext cx="10364452" cy="3424107"/>
          </a:xfrm>
        </p:spPr>
        <p:txBody>
          <a:bodyPr/>
          <a:lstStyle/>
          <a:p>
            <a:r>
              <a:rPr lang="ja-JP" altLang="en-US" dirty="0"/>
              <a:t>ユーザーログアウト</a:t>
            </a:r>
            <a:r>
              <a:rPr lang="en-US" altLang="ja-JP" dirty="0"/>
              <a:t>/</a:t>
            </a:r>
            <a:r>
              <a:rPr lang="ja-JP" altLang="en-US" dirty="0"/>
              <a:t>ログイン</a:t>
            </a:r>
            <a:r>
              <a:rPr lang="en-US" altLang="ja-JP" dirty="0"/>
              <a:t>(</a:t>
            </a:r>
            <a:r>
              <a:rPr lang="ja-JP" altLang="en-US" dirty="0"/>
              <a:t>画面をご覧ください</a:t>
            </a:r>
            <a:r>
              <a:rPr lang="en-US" altLang="ja-JP" dirty="0"/>
              <a:t>)</a:t>
            </a:r>
            <a:endParaRPr lang="ja-JP" altLang="en-US" dirty="0"/>
          </a:p>
        </p:txBody>
      </p:sp>
      <p:pic>
        <p:nvPicPr>
          <p:cNvPr id="4" name="図 3">
            <a:extLst>
              <a:ext uri="{FF2B5EF4-FFF2-40B4-BE49-F238E27FC236}">
                <a16:creationId xmlns:a16="http://schemas.microsoft.com/office/drawing/2014/main" id="{108B3689-1EE5-43D0-B303-6976545C2981}"/>
              </a:ext>
            </a:extLst>
          </p:cNvPr>
          <p:cNvPicPr>
            <a:picLocks noChangeAspect="1"/>
          </p:cNvPicPr>
          <p:nvPr/>
        </p:nvPicPr>
        <p:blipFill>
          <a:blip r:embed="rId2"/>
          <a:stretch>
            <a:fillRect/>
          </a:stretch>
        </p:blipFill>
        <p:spPr>
          <a:xfrm>
            <a:off x="8296880" y="2240671"/>
            <a:ext cx="3584462" cy="1926648"/>
          </a:xfrm>
          <a:prstGeom prst="rect">
            <a:avLst/>
          </a:prstGeom>
        </p:spPr>
      </p:pic>
      <p:pic>
        <p:nvPicPr>
          <p:cNvPr id="6" name="図 5">
            <a:extLst>
              <a:ext uri="{FF2B5EF4-FFF2-40B4-BE49-F238E27FC236}">
                <a16:creationId xmlns:a16="http://schemas.microsoft.com/office/drawing/2014/main" id="{42BE839B-074E-486B-877D-4F5B9A07C0D2}"/>
              </a:ext>
            </a:extLst>
          </p:cNvPr>
          <p:cNvPicPr>
            <a:picLocks noChangeAspect="1"/>
          </p:cNvPicPr>
          <p:nvPr/>
        </p:nvPicPr>
        <p:blipFill>
          <a:blip r:embed="rId3"/>
          <a:stretch>
            <a:fillRect/>
          </a:stretch>
        </p:blipFill>
        <p:spPr>
          <a:xfrm>
            <a:off x="929836" y="2220398"/>
            <a:ext cx="3584460" cy="1926648"/>
          </a:xfrm>
          <a:prstGeom prst="rect">
            <a:avLst/>
          </a:prstGeom>
        </p:spPr>
      </p:pic>
      <p:sp>
        <p:nvSpPr>
          <p:cNvPr id="9" name="正方形/長方形 8">
            <a:extLst>
              <a:ext uri="{FF2B5EF4-FFF2-40B4-BE49-F238E27FC236}">
                <a16:creationId xmlns:a16="http://schemas.microsoft.com/office/drawing/2014/main" id="{37475EF6-791A-4E93-9D36-5D38D8358317}"/>
              </a:ext>
            </a:extLst>
          </p:cNvPr>
          <p:cNvSpPr/>
          <p:nvPr/>
        </p:nvSpPr>
        <p:spPr>
          <a:xfrm>
            <a:off x="4221147" y="2433039"/>
            <a:ext cx="246841" cy="116195"/>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4E29ED0-700F-4397-8BED-645E289DF625}"/>
              </a:ext>
            </a:extLst>
          </p:cNvPr>
          <p:cNvPicPr>
            <a:picLocks noChangeAspect="1"/>
          </p:cNvPicPr>
          <p:nvPr/>
        </p:nvPicPr>
        <p:blipFill>
          <a:blip r:embed="rId4"/>
          <a:stretch>
            <a:fillRect/>
          </a:stretch>
        </p:blipFill>
        <p:spPr>
          <a:xfrm>
            <a:off x="4613358" y="2220399"/>
            <a:ext cx="3584460" cy="1926647"/>
          </a:xfrm>
          <a:prstGeom prst="rect">
            <a:avLst/>
          </a:prstGeom>
        </p:spPr>
      </p:pic>
      <p:sp>
        <p:nvSpPr>
          <p:cNvPr id="11" name="正方形/長方形 10">
            <a:extLst>
              <a:ext uri="{FF2B5EF4-FFF2-40B4-BE49-F238E27FC236}">
                <a16:creationId xmlns:a16="http://schemas.microsoft.com/office/drawing/2014/main" id="{502DAABB-40FF-477F-B868-2DA88F5C05EE}"/>
              </a:ext>
            </a:extLst>
          </p:cNvPr>
          <p:cNvSpPr/>
          <p:nvPr/>
        </p:nvSpPr>
        <p:spPr>
          <a:xfrm>
            <a:off x="7950977" y="2414936"/>
            <a:ext cx="246841" cy="152399"/>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BBDC7814-E1E7-4CE6-BDBC-EB709EE9D04B}"/>
              </a:ext>
            </a:extLst>
          </p:cNvPr>
          <p:cNvSpPr/>
          <p:nvPr/>
        </p:nvSpPr>
        <p:spPr>
          <a:xfrm>
            <a:off x="812173" y="4918008"/>
            <a:ext cx="10816410"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メニューバー「ログアウト」を選択する。</a:t>
            </a:r>
            <a:br>
              <a:rPr kumimoji="1" lang="en-US" altLang="ja-JP" dirty="0"/>
            </a:br>
            <a:r>
              <a:rPr kumimoji="1" lang="ja-JP" altLang="en-US" dirty="0"/>
              <a:t>メニューバー「ログイン」を選択する。</a:t>
            </a:r>
            <a:br>
              <a:rPr kumimoji="1" lang="en-US" altLang="ja-JP" dirty="0"/>
            </a:br>
            <a:r>
              <a:rPr kumimoji="1" lang="ja-JP" altLang="en-US" dirty="0"/>
              <a:t>ユーザー</a:t>
            </a:r>
            <a:r>
              <a:rPr kumimoji="1" lang="en-US" altLang="ja-JP" dirty="0"/>
              <a:t>ID,</a:t>
            </a:r>
            <a:r>
              <a:rPr kumimoji="1" lang="ja-JP" altLang="en-US" dirty="0"/>
              <a:t>パスワードを入力し「ログイン」ボタンを押下する。</a:t>
            </a:r>
          </a:p>
        </p:txBody>
      </p:sp>
      <p:sp>
        <p:nvSpPr>
          <p:cNvPr id="13" name="正方形/長方形 12">
            <a:extLst>
              <a:ext uri="{FF2B5EF4-FFF2-40B4-BE49-F238E27FC236}">
                <a16:creationId xmlns:a16="http://schemas.microsoft.com/office/drawing/2014/main" id="{30B7638A-A642-41E7-950B-EE668D0B9F52}"/>
              </a:ext>
            </a:extLst>
          </p:cNvPr>
          <p:cNvSpPr/>
          <p:nvPr/>
        </p:nvSpPr>
        <p:spPr>
          <a:xfrm>
            <a:off x="9904469" y="3546394"/>
            <a:ext cx="357131" cy="126645"/>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56241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kumimoji="1" lang="ja-JP" altLang="en-US" dirty="0"/>
              <a:t>アジェンダ</a:t>
            </a:r>
          </a:p>
        </p:txBody>
      </p:sp>
      <p:pic>
        <p:nvPicPr>
          <p:cNvPr id="5" name="コンテンツ プレースホルダー 4">
            <a:extLst>
              <a:ext uri="{FF2B5EF4-FFF2-40B4-BE49-F238E27FC236}">
                <a16:creationId xmlns:a16="http://schemas.microsoft.com/office/drawing/2014/main" id="{337566A6-B632-432F-A10B-FD4EF53C425A}"/>
              </a:ext>
            </a:extLst>
          </p:cNvPr>
          <p:cNvPicPr>
            <a:picLocks noGrp="1" noChangeAspect="1"/>
          </p:cNvPicPr>
          <p:nvPr>
            <p:ph idx="1"/>
          </p:nvPr>
        </p:nvPicPr>
        <p:blipFill>
          <a:blip r:embed="rId2"/>
          <a:stretch>
            <a:fillRect/>
          </a:stretch>
        </p:blipFill>
        <p:spPr>
          <a:xfrm>
            <a:off x="9022495" y="3658130"/>
            <a:ext cx="2170440" cy="2323812"/>
          </a:xfrm>
        </p:spPr>
      </p:pic>
      <p:sp>
        <p:nvSpPr>
          <p:cNvPr id="4" name="コンテンツ プレースホルダー 2">
            <a:extLst>
              <a:ext uri="{FF2B5EF4-FFF2-40B4-BE49-F238E27FC236}">
                <a16:creationId xmlns:a16="http://schemas.microsoft.com/office/drawing/2014/main" id="{05CFC060-A73C-40E5-BE38-C0FFACF98148}"/>
              </a:ext>
            </a:extLst>
          </p:cNvPr>
          <p:cNvSpPr txBox="1">
            <a:spLocks/>
          </p:cNvSpPr>
          <p:nvPr/>
        </p:nvSpPr>
        <p:spPr>
          <a:xfrm>
            <a:off x="1674471" y="2024407"/>
            <a:ext cx="7796540" cy="3997828"/>
          </a:xfrm>
          <a:prstGeom prst="rect">
            <a:avLst/>
          </a:prstGeom>
        </p:spPr>
        <p:txBody>
          <a:bodyPr vert="horz" lIns="91440" tIns="45720" rIns="91440" bIns="45720" rtlCol="0" anchor="t" anchorCtr="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indent="0">
              <a:buNone/>
            </a:pPr>
            <a:r>
              <a:rPr lang="ja-JP" altLang="en-US" dirty="0"/>
              <a:t>・システム概要</a:t>
            </a:r>
            <a:r>
              <a:rPr lang="en-US" altLang="ja-JP" dirty="0"/>
              <a:t>/</a:t>
            </a:r>
            <a:r>
              <a:rPr lang="ja-JP" altLang="en-US" dirty="0"/>
              <a:t>システム要件の説明　</a:t>
            </a:r>
            <a:br>
              <a:rPr lang="en-US" altLang="ja-JP" dirty="0"/>
            </a:br>
            <a:br>
              <a:rPr lang="en-US" altLang="ja-JP" dirty="0"/>
            </a:br>
            <a:r>
              <a:rPr lang="ja-JP" altLang="en-US" dirty="0"/>
              <a:t>・開発に用いた各種資料の説明</a:t>
            </a:r>
            <a:br>
              <a:rPr lang="en-US" altLang="ja-JP" dirty="0"/>
            </a:br>
            <a:br>
              <a:rPr lang="en-US" altLang="ja-JP" dirty="0"/>
            </a:br>
            <a:r>
              <a:rPr lang="ja-JP" altLang="en-US" dirty="0"/>
              <a:t>・システム操作説明</a:t>
            </a:r>
            <a:br>
              <a:rPr lang="en-US" altLang="ja-JP" dirty="0"/>
            </a:br>
            <a:br>
              <a:rPr lang="en-US" altLang="ja-JP" dirty="0"/>
            </a:br>
            <a:r>
              <a:rPr lang="ja-JP" altLang="en-US" dirty="0"/>
              <a:t>・質疑応答</a:t>
            </a:r>
            <a:br>
              <a:rPr lang="en-US" altLang="ja-JP" dirty="0"/>
            </a:br>
            <a:br>
              <a:rPr lang="en-US" altLang="ja-JP" dirty="0"/>
            </a:br>
            <a:r>
              <a:rPr lang="ja-JP" altLang="en-US" dirty="0"/>
              <a:t>・感想</a:t>
            </a:r>
            <a:endParaRPr lang="en-US" altLang="ja-JP" dirty="0"/>
          </a:p>
        </p:txBody>
      </p:sp>
    </p:spTree>
    <p:extLst>
      <p:ext uri="{BB962C8B-B14F-4D97-AF65-F5344CB8AC3E}">
        <p14:creationId xmlns:p14="http://schemas.microsoft.com/office/powerpoint/2010/main" val="2693320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kumimoji="1" lang="ja-JP" altLang="en-US" dirty="0"/>
              <a:t>操作説明</a:t>
            </a:r>
            <a:r>
              <a:rPr kumimoji="1" lang="en-US" altLang="ja-JP" dirty="0"/>
              <a:t>(</a:t>
            </a:r>
            <a:r>
              <a:rPr lang="ja-JP" altLang="en-US" dirty="0"/>
              <a:t>ユーザー</a:t>
            </a:r>
            <a:r>
              <a:rPr kumimoji="1" lang="ja-JP" altLang="en-US" dirty="0"/>
              <a:t>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682085"/>
            <a:ext cx="10364452" cy="3424107"/>
          </a:xfrm>
        </p:spPr>
        <p:txBody>
          <a:bodyPr/>
          <a:lstStyle/>
          <a:p>
            <a:r>
              <a:rPr lang="ja-JP" altLang="en-US" dirty="0"/>
              <a:t>ユーザー退会</a:t>
            </a:r>
            <a:r>
              <a:rPr lang="en-US" altLang="ja-JP" dirty="0"/>
              <a:t>(</a:t>
            </a:r>
            <a:r>
              <a:rPr lang="ja-JP" altLang="en-US" dirty="0"/>
              <a:t>画面をご覧ください</a:t>
            </a:r>
            <a:r>
              <a:rPr lang="en-US" altLang="ja-JP" dirty="0"/>
              <a:t>)</a:t>
            </a:r>
            <a:endParaRPr lang="ja-JP" altLang="en-US" dirty="0"/>
          </a:p>
        </p:txBody>
      </p:sp>
      <p:pic>
        <p:nvPicPr>
          <p:cNvPr id="4" name="図 3">
            <a:extLst>
              <a:ext uri="{FF2B5EF4-FFF2-40B4-BE49-F238E27FC236}">
                <a16:creationId xmlns:a16="http://schemas.microsoft.com/office/drawing/2014/main" id="{742AFEA1-4E2C-4A0B-8A3A-F2C5019E2599}"/>
              </a:ext>
            </a:extLst>
          </p:cNvPr>
          <p:cNvPicPr>
            <a:picLocks noChangeAspect="1"/>
          </p:cNvPicPr>
          <p:nvPr/>
        </p:nvPicPr>
        <p:blipFill>
          <a:blip r:embed="rId2"/>
          <a:stretch>
            <a:fillRect/>
          </a:stretch>
        </p:blipFill>
        <p:spPr>
          <a:xfrm>
            <a:off x="6629785" y="2118755"/>
            <a:ext cx="5268719" cy="2831936"/>
          </a:xfrm>
          <a:prstGeom prst="rect">
            <a:avLst/>
          </a:prstGeom>
        </p:spPr>
      </p:pic>
      <p:pic>
        <p:nvPicPr>
          <p:cNvPr id="6" name="図 5">
            <a:extLst>
              <a:ext uri="{FF2B5EF4-FFF2-40B4-BE49-F238E27FC236}">
                <a16:creationId xmlns:a16="http://schemas.microsoft.com/office/drawing/2014/main" id="{7EC3AC0C-DB51-44CB-BFB4-826F89FEB5CA}"/>
              </a:ext>
            </a:extLst>
          </p:cNvPr>
          <p:cNvPicPr>
            <a:picLocks noChangeAspect="1"/>
          </p:cNvPicPr>
          <p:nvPr/>
        </p:nvPicPr>
        <p:blipFill>
          <a:blip r:embed="rId3"/>
          <a:stretch>
            <a:fillRect/>
          </a:stretch>
        </p:blipFill>
        <p:spPr>
          <a:xfrm>
            <a:off x="913774" y="2118755"/>
            <a:ext cx="5268718" cy="2831936"/>
          </a:xfrm>
          <a:prstGeom prst="rect">
            <a:avLst/>
          </a:prstGeom>
        </p:spPr>
      </p:pic>
      <p:sp>
        <p:nvSpPr>
          <p:cNvPr id="7" name="正方形/長方形 6">
            <a:extLst>
              <a:ext uri="{FF2B5EF4-FFF2-40B4-BE49-F238E27FC236}">
                <a16:creationId xmlns:a16="http://schemas.microsoft.com/office/drawing/2014/main" id="{A66D028F-4D59-4F8F-8AE1-7CFADDF5207F}"/>
              </a:ext>
            </a:extLst>
          </p:cNvPr>
          <p:cNvSpPr/>
          <p:nvPr/>
        </p:nvSpPr>
        <p:spPr>
          <a:xfrm>
            <a:off x="3147314" y="3534723"/>
            <a:ext cx="759668" cy="270659"/>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2B7255D7-604F-48D0-A13F-F490CCB2FD48}"/>
              </a:ext>
            </a:extLst>
          </p:cNvPr>
          <p:cNvSpPr/>
          <p:nvPr/>
        </p:nvSpPr>
        <p:spPr>
          <a:xfrm>
            <a:off x="932246" y="5061424"/>
            <a:ext cx="10984730"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マイページ画面より「退会」ボタンを押下する。</a:t>
            </a:r>
            <a:br>
              <a:rPr kumimoji="1" lang="en-US" altLang="ja-JP" dirty="0"/>
            </a:br>
            <a:r>
              <a:rPr kumimoji="1" lang="ja-JP" altLang="en-US" dirty="0"/>
              <a:t>「退会する」ボタンを押下する。</a:t>
            </a:r>
          </a:p>
        </p:txBody>
      </p:sp>
      <p:sp>
        <p:nvSpPr>
          <p:cNvPr id="9" name="正方形/長方形 8">
            <a:extLst>
              <a:ext uri="{FF2B5EF4-FFF2-40B4-BE49-F238E27FC236}">
                <a16:creationId xmlns:a16="http://schemas.microsoft.com/office/drawing/2014/main" id="{10676DB0-251E-435A-B7CB-05FDB09F7F2A}"/>
              </a:ext>
            </a:extLst>
          </p:cNvPr>
          <p:cNvSpPr/>
          <p:nvPr/>
        </p:nvSpPr>
        <p:spPr>
          <a:xfrm>
            <a:off x="8884310" y="3670052"/>
            <a:ext cx="759668" cy="270659"/>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3924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normAutofit/>
          </a:bodyPr>
          <a:lstStyle/>
          <a:p>
            <a:pPr algn="l"/>
            <a:r>
              <a:rPr kumimoji="1" lang="ja-JP" altLang="en-US" dirty="0"/>
              <a:t>操作説明</a:t>
            </a:r>
            <a:r>
              <a:rPr kumimoji="1" lang="en-US" altLang="ja-JP" dirty="0"/>
              <a:t>(</a:t>
            </a:r>
            <a:r>
              <a:rPr kumimoji="1" lang="ja-JP" altLang="en-US" dirty="0"/>
              <a:t>管理者操作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682085"/>
            <a:ext cx="10364452" cy="3424107"/>
          </a:xfrm>
        </p:spPr>
        <p:txBody>
          <a:bodyPr/>
          <a:lstStyle/>
          <a:p>
            <a:r>
              <a:rPr lang="ja-JP" altLang="en-US" dirty="0"/>
              <a:t>管理者ログイン</a:t>
            </a:r>
            <a:br>
              <a:rPr lang="en-US" altLang="ja-JP" dirty="0"/>
            </a:br>
            <a:r>
              <a:rPr lang="ja-JP" altLang="en-US" dirty="0"/>
              <a:t>お手元の別資料を参照し、管理者アカウントでログインしてください。</a:t>
            </a:r>
          </a:p>
        </p:txBody>
      </p:sp>
      <p:pic>
        <p:nvPicPr>
          <p:cNvPr id="4" name="図 3">
            <a:extLst>
              <a:ext uri="{FF2B5EF4-FFF2-40B4-BE49-F238E27FC236}">
                <a16:creationId xmlns:a16="http://schemas.microsoft.com/office/drawing/2014/main" id="{8980418A-D64F-4A1E-900B-2CBCD6C59A39}"/>
              </a:ext>
            </a:extLst>
          </p:cNvPr>
          <p:cNvPicPr>
            <a:picLocks noChangeAspect="1"/>
          </p:cNvPicPr>
          <p:nvPr/>
        </p:nvPicPr>
        <p:blipFill>
          <a:blip r:embed="rId2"/>
          <a:stretch>
            <a:fillRect/>
          </a:stretch>
        </p:blipFill>
        <p:spPr>
          <a:xfrm>
            <a:off x="1205345" y="2420732"/>
            <a:ext cx="4659745" cy="2504613"/>
          </a:xfrm>
          <a:prstGeom prst="rect">
            <a:avLst/>
          </a:prstGeom>
        </p:spPr>
      </p:pic>
      <p:sp>
        <p:nvSpPr>
          <p:cNvPr id="6" name="四角形: 角を丸くする 5">
            <a:extLst>
              <a:ext uri="{FF2B5EF4-FFF2-40B4-BE49-F238E27FC236}">
                <a16:creationId xmlns:a16="http://schemas.microsoft.com/office/drawing/2014/main" id="{B3248FFE-1BBB-42B5-A618-AED7A658E324}"/>
              </a:ext>
            </a:extLst>
          </p:cNvPr>
          <p:cNvSpPr/>
          <p:nvPr/>
        </p:nvSpPr>
        <p:spPr>
          <a:xfrm>
            <a:off x="932246" y="5061424"/>
            <a:ext cx="10984730"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管理者</a:t>
            </a:r>
            <a:r>
              <a:rPr kumimoji="1" lang="en-US" altLang="ja-JP" dirty="0"/>
              <a:t>ID</a:t>
            </a:r>
            <a:r>
              <a:rPr kumimoji="1" lang="ja-JP" altLang="en-US" dirty="0"/>
              <a:t>、パスワードを入力し「ログイン」ボタンを押下する。</a:t>
            </a:r>
          </a:p>
        </p:txBody>
      </p:sp>
    </p:spTree>
    <p:extLst>
      <p:ext uri="{BB962C8B-B14F-4D97-AF65-F5344CB8AC3E}">
        <p14:creationId xmlns:p14="http://schemas.microsoft.com/office/powerpoint/2010/main" val="950572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normAutofit/>
          </a:bodyPr>
          <a:lstStyle/>
          <a:p>
            <a:pPr algn="l"/>
            <a:r>
              <a:rPr kumimoji="1" lang="ja-JP" altLang="en-US" dirty="0"/>
              <a:t>操作説明</a:t>
            </a:r>
            <a:r>
              <a:rPr kumimoji="1" lang="en-US" altLang="ja-JP" dirty="0"/>
              <a:t>(</a:t>
            </a:r>
            <a:r>
              <a:rPr kumimoji="1" lang="ja-JP" altLang="en-US" dirty="0"/>
              <a:t>管理者操作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682085"/>
            <a:ext cx="10364452" cy="3424107"/>
          </a:xfrm>
        </p:spPr>
        <p:txBody>
          <a:bodyPr/>
          <a:lstStyle/>
          <a:p>
            <a:r>
              <a:rPr lang="ja-JP" altLang="en-US" dirty="0"/>
              <a:t>イベント登録</a:t>
            </a:r>
            <a:r>
              <a:rPr lang="en-US" altLang="ja-JP" dirty="0"/>
              <a:t>(</a:t>
            </a:r>
            <a:r>
              <a:rPr lang="ja-JP" altLang="en-US" dirty="0"/>
              <a:t>画面をご覧ください</a:t>
            </a:r>
            <a:r>
              <a:rPr lang="en-US" altLang="ja-JP" dirty="0"/>
              <a:t>)</a:t>
            </a:r>
            <a:endParaRPr lang="ja-JP" altLang="en-US" dirty="0"/>
          </a:p>
        </p:txBody>
      </p:sp>
      <p:pic>
        <p:nvPicPr>
          <p:cNvPr id="4" name="図 3">
            <a:extLst>
              <a:ext uri="{FF2B5EF4-FFF2-40B4-BE49-F238E27FC236}">
                <a16:creationId xmlns:a16="http://schemas.microsoft.com/office/drawing/2014/main" id="{1193B727-A0E5-42E3-8CCB-ADA22F2C6931}"/>
              </a:ext>
            </a:extLst>
          </p:cNvPr>
          <p:cNvPicPr>
            <a:picLocks noChangeAspect="1"/>
          </p:cNvPicPr>
          <p:nvPr/>
        </p:nvPicPr>
        <p:blipFill>
          <a:blip r:embed="rId2"/>
          <a:stretch>
            <a:fillRect/>
          </a:stretch>
        </p:blipFill>
        <p:spPr>
          <a:xfrm>
            <a:off x="6096000" y="2024978"/>
            <a:ext cx="5006110" cy="2690784"/>
          </a:xfrm>
          <a:prstGeom prst="rect">
            <a:avLst/>
          </a:prstGeom>
        </p:spPr>
      </p:pic>
      <p:pic>
        <p:nvPicPr>
          <p:cNvPr id="8" name="図 7">
            <a:extLst>
              <a:ext uri="{FF2B5EF4-FFF2-40B4-BE49-F238E27FC236}">
                <a16:creationId xmlns:a16="http://schemas.microsoft.com/office/drawing/2014/main" id="{CEE49AA4-053A-46B5-B12D-1499644FE12C}"/>
              </a:ext>
            </a:extLst>
          </p:cNvPr>
          <p:cNvPicPr>
            <a:picLocks noChangeAspect="1"/>
          </p:cNvPicPr>
          <p:nvPr/>
        </p:nvPicPr>
        <p:blipFill>
          <a:blip r:embed="rId3"/>
          <a:stretch>
            <a:fillRect/>
          </a:stretch>
        </p:blipFill>
        <p:spPr>
          <a:xfrm>
            <a:off x="988290" y="2024978"/>
            <a:ext cx="5006110" cy="2690784"/>
          </a:xfrm>
          <a:prstGeom prst="rect">
            <a:avLst/>
          </a:prstGeom>
        </p:spPr>
      </p:pic>
      <p:sp>
        <p:nvSpPr>
          <p:cNvPr id="9" name="正方形/長方形 8">
            <a:extLst>
              <a:ext uri="{FF2B5EF4-FFF2-40B4-BE49-F238E27FC236}">
                <a16:creationId xmlns:a16="http://schemas.microsoft.com/office/drawing/2014/main" id="{F31F02BC-3D82-4DCD-82F9-421C1B7ABCAA}"/>
              </a:ext>
            </a:extLst>
          </p:cNvPr>
          <p:cNvSpPr/>
          <p:nvPr/>
        </p:nvSpPr>
        <p:spPr>
          <a:xfrm>
            <a:off x="3111511" y="2694214"/>
            <a:ext cx="721580" cy="187531"/>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401D6A55-9823-4A2D-AFA4-64B71B5922BC}"/>
              </a:ext>
            </a:extLst>
          </p:cNvPr>
          <p:cNvSpPr/>
          <p:nvPr/>
        </p:nvSpPr>
        <p:spPr>
          <a:xfrm>
            <a:off x="932246" y="5061424"/>
            <a:ext cx="10169864"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管理者メニュー画面「イベント情報登録」ボタンを押下する。</a:t>
            </a:r>
            <a:br>
              <a:rPr kumimoji="1" lang="en-US" altLang="ja-JP" dirty="0"/>
            </a:br>
            <a:r>
              <a:rPr kumimoji="1" lang="ja-JP" altLang="en-US" dirty="0"/>
              <a:t>イベント情報を入力、画像ファイルを選択し、「確認画面へ」を押下する。</a:t>
            </a:r>
          </a:p>
        </p:txBody>
      </p:sp>
      <p:sp>
        <p:nvSpPr>
          <p:cNvPr id="11" name="正方形/長方形 10">
            <a:extLst>
              <a:ext uri="{FF2B5EF4-FFF2-40B4-BE49-F238E27FC236}">
                <a16:creationId xmlns:a16="http://schemas.microsoft.com/office/drawing/2014/main" id="{E68B43DA-5EEF-4791-8C37-B0C3E085E239}"/>
              </a:ext>
            </a:extLst>
          </p:cNvPr>
          <p:cNvSpPr/>
          <p:nvPr/>
        </p:nvSpPr>
        <p:spPr>
          <a:xfrm>
            <a:off x="7771255" y="4084288"/>
            <a:ext cx="1603653" cy="164440"/>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9785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normAutofit/>
          </a:bodyPr>
          <a:lstStyle/>
          <a:p>
            <a:pPr algn="l"/>
            <a:r>
              <a:rPr kumimoji="1" lang="ja-JP" altLang="en-US" dirty="0"/>
              <a:t>操作説明</a:t>
            </a:r>
            <a:r>
              <a:rPr kumimoji="1" lang="en-US" altLang="ja-JP" dirty="0"/>
              <a:t>(</a:t>
            </a:r>
            <a:r>
              <a:rPr kumimoji="1" lang="ja-JP" altLang="en-US" dirty="0"/>
              <a:t>管理者操作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682085"/>
            <a:ext cx="10364452" cy="3424107"/>
          </a:xfrm>
        </p:spPr>
        <p:txBody>
          <a:bodyPr/>
          <a:lstStyle/>
          <a:p>
            <a:r>
              <a:rPr lang="ja-JP" altLang="en-US" dirty="0"/>
              <a:t>管理者登録</a:t>
            </a:r>
            <a:r>
              <a:rPr lang="en-US" altLang="ja-JP" dirty="0"/>
              <a:t>(</a:t>
            </a:r>
            <a:r>
              <a:rPr lang="ja-JP" altLang="en-US" dirty="0"/>
              <a:t>画面をご覧ください</a:t>
            </a:r>
            <a:r>
              <a:rPr lang="en-US" altLang="ja-JP" dirty="0"/>
              <a:t>)</a:t>
            </a:r>
            <a:endParaRPr lang="ja-JP" altLang="en-US" dirty="0"/>
          </a:p>
        </p:txBody>
      </p:sp>
      <p:pic>
        <p:nvPicPr>
          <p:cNvPr id="4" name="図 3">
            <a:extLst>
              <a:ext uri="{FF2B5EF4-FFF2-40B4-BE49-F238E27FC236}">
                <a16:creationId xmlns:a16="http://schemas.microsoft.com/office/drawing/2014/main" id="{99002138-F4E7-4F81-BE0D-E237DBA1874A}"/>
              </a:ext>
            </a:extLst>
          </p:cNvPr>
          <p:cNvPicPr>
            <a:picLocks noChangeAspect="1"/>
          </p:cNvPicPr>
          <p:nvPr/>
        </p:nvPicPr>
        <p:blipFill>
          <a:blip r:embed="rId2"/>
          <a:stretch>
            <a:fillRect/>
          </a:stretch>
        </p:blipFill>
        <p:spPr>
          <a:xfrm>
            <a:off x="6197602" y="2024978"/>
            <a:ext cx="5006110" cy="2690784"/>
          </a:xfrm>
          <a:prstGeom prst="rect">
            <a:avLst/>
          </a:prstGeom>
        </p:spPr>
      </p:pic>
      <p:pic>
        <p:nvPicPr>
          <p:cNvPr id="6" name="図 5">
            <a:extLst>
              <a:ext uri="{FF2B5EF4-FFF2-40B4-BE49-F238E27FC236}">
                <a16:creationId xmlns:a16="http://schemas.microsoft.com/office/drawing/2014/main" id="{46B6978B-A640-43E7-AAAA-FD0243827FC2}"/>
              </a:ext>
            </a:extLst>
          </p:cNvPr>
          <p:cNvPicPr>
            <a:picLocks noChangeAspect="1"/>
          </p:cNvPicPr>
          <p:nvPr/>
        </p:nvPicPr>
        <p:blipFill>
          <a:blip r:embed="rId3"/>
          <a:stretch>
            <a:fillRect/>
          </a:stretch>
        </p:blipFill>
        <p:spPr>
          <a:xfrm>
            <a:off x="988290" y="2024978"/>
            <a:ext cx="5006110" cy="2690784"/>
          </a:xfrm>
          <a:prstGeom prst="rect">
            <a:avLst/>
          </a:prstGeom>
        </p:spPr>
      </p:pic>
      <p:sp>
        <p:nvSpPr>
          <p:cNvPr id="7" name="正方形/長方形 6">
            <a:extLst>
              <a:ext uri="{FF2B5EF4-FFF2-40B4-BE49-F238E27FC236}">
                <a16:creationId xmlns:a16="http://schemas.microsoft.com/office/drawing/2014/main" id="{4FC1E3E6-04F5-4367-922A-FF8CC34D961B}"/>
              </a:ext>
            </a:extLst>
          </p:cNvPr>
          <p:cNvSpPr/>
          <p:nvPr/>
        </p:nvSpPr>
        <p:spPr>
          <a:xfrm>
            <a:off x="3111511" y="3146789"/>
            <a:ext cx="721580" cy="187531"/>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39908771-EFF4-48E8-8BC4-CF3ED99840ED}"/>
              </a:ext>
            </a:extLst>
          </p:cNvPr>
          <p:cNvSpPr/>
          <p:nvPr/>
        </p:nvSpPr>
        <p:spPr>
          <a:xfrm>
            <a:off x="932246" y="5061424"/>
            <a:ext cx="10271466"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管理者メニュー画面「管理者アカウント新規登録」ボタンを押下する。</a:t>
            </a:r>
            <a:br>
              <a:rPr kumimoji="1" lang="en-US" altLang="ja-JP" dirty="0"/>
            </a:br>
            <a:r>
              <a:rPr kumimoji="1" lang="ja-JP" altLang="en-US" dirty="0"/>
              <a:t>アカウント情報を入力し、「登録」ボタンを押下する。</a:t>
            </a:r>
          </a:p>
        </p:txBody>
      </p:sp>
      <p:sp>
        <p:nvSpPr>
          <p:cNvPr id="9" name="正方形/長方形 8">
            <a:extLst>
              <a:ext uri="{FF2B5EF4-FFF2-40B4-BE49-F238E27FC236}">
                <a16:creationId xmlns:a16="http://schemas.microsoft.com/office/drawing/2014/main" id="{A0DFA8FF-A6E4-44E9-B6CB-930759788AE2}"/>
              </a:ext>
            </a:extLst>
          </p:cNvPr>
          <p:cNvSpPr/>
          <p:nvPr/>
        </p:nvSpPr>
        <p:spPr>
          <a:xfrm>
            <a:off x="8339867" y="3890317"/>
            <a:ext cx="721580" cy="187531"/>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5815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normAutofit/>
          </a:bodyPr>
          <a:lstStyle/>
          <a:p>
            <a:pPr algn="l"/>
            <a:r>
              <a:rPr kumimoji="1" lang="ja-JP" altLang="en-US" dirty="0"/>
              <a:t>操作説明</a:t>
            </a:r>
            <a:r>
              <a:rPr kumimoji="1" lang="en-US" altLang="ja-JP" dirty="0"/>
              <a:t>(</a:t>
            </a:r>
            <a:r>
              <a:rPr kumimoji="1" lang="ja-JP" altLang="en-US" dirty="0"/>
              <a:t>管理者操作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716946"/>
            <a:ext cx="10364452" cy="3424107"/>
          </a:xfrm>
        </p:spPr>
        <p:txBody>
          <a:bodyPr/>
          <a:lstStyle/>
          <a:p>
            <a:r>
              <a:rPr lang="ja-JP" altLang="en-US" dirty="0"/>
              <a:t>ユーザー登録</a:t>
            </a:r>
            <a:r>
              <a:rPr lang="en-US" altLang="ja-JP" dirty="0"/>
              <a:t>(</a:t>
            </a:r>
            <a:r>
              <a:rPr lang="ja-JP" altLang="en-US" dirty="0"/>
              <a:t>画面をご覧ください</a:t>
            </a:r>
            <a:r>
              <a:rPr lang="en-US" altLang="ja-JP" dirty="0"/>
              <a:t>)</a:t>
            </a:r>
            <a:endParaRPr lang="ja-JP" altLang="en-US" dirty="0"/>
          </a:p>
        </p:txBody>
      </p:sp>
      <p:pic>
        <p:nvPicPr>
          <p:cNvPr id="4" name="図 3">
            <a:extLst>
              <a:ext uri="{FF2B5EF4-FFF2-40B4-BE49-F238E27FC236}">
                <a16:creationId xmlns:a16="http://schemas.microsoft.com/office/drawing/2014/main" id="{2A8AD7D2-D6AA-40BB-A26A-D2C54EFABD23}"/>
              </a:ext>
            </a:extLst>
          </p:cNvPr>
          <p:cNvPicPr>
            <a:picLocks noChangeAspect="1"/>
          </p:cNvPicPr>
          <p:nvPr/>
        </p:nvPicPr>
        <p:blipFill>
          <a:blip r:embed="rId2"/>
          <a:stretch>
            <a:fillRect/>
          </a:stretch>
        </p:blipFill>
        <p:spPr>
          <a:xfrm>
            <a:off x="6635171" y="2155506"/>
            <a:ext cx="5006109" cy="2690784"/>
          </a:xfrm>
          <a:prstGeom prst="rect">
            <a:avLst/>
          </a:prstGeom>
        </p:spPr>
      </p:pic>
      <p:pic>
        <p:nvPicPr>
          <p:cNvPr id="6" name="図 5">
            <a:extLst>
              <a:ext uri="{FF2B5EF4-FFF2-40B4-BE49-F238E27FC236}">
                <a16:creationId xmlns:a16="http://schemas.microsoft.com/office/drawing/2014/main" id="{F8D7A54E-8599-434A-ADA8-FC465CBDC65A}"/>
              </a:ext>
            </a:extLst>
          </p:cNvPr>
          <p:cNvPicPr>
            <a:picLocks noChangeAspect="1"/>
          </p:cNvPicPr>
          <p:nvPr/>
        </p:nvPicPr>
        <p:blipFill>
          <a:blip r:embed="rId3"/>
          <a:stretch>
            <a:fillRect/>
          </a:stretch>
        </p:blipFill>
        <p:spPr>
          <a:xfrm>
            <a:off x="1191490" y="2155506"/>
            <a:ext cx="5006110" cy="2690784"/>
          </a:xfrm>
          <a:prstGeom prst="rect">
            <a:avLst/>
          </a:prstGeom>
        </p:spPr>
      </p:pic>
      <p:sp>
        <p:nvSpPr>
          <p:cNvPr id="7" name="正方形/長方形 6">
            <a:extLst>
              <a:ext uri="{FF2B5EF4-FFF2-40B4-BE49-F238E27FC236}">
                <a16:creationId xmlns:a16="http://schemas.microsoft.com/office/drawing/2014/main" id="{278F86C6-8627-49D6-BD79-5FF29CB74392}"/>
              </a:ext>
            </a:extLst>
          </p:cNvPr>
          <p:cNvSpPr/>
          <p:nvPr/>
        </p:nvSpPr>
        <p:spPr>
          <a:xfrm>
            <a:off x="3305474" y="3737917"/>
            <a:ext cx="721580" cy="187531"/>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4C3B57D-3DBB-4AE1-A155-2289C32891E3}"/>
              </a:ext>
            </a:extLst>
          </p:cNvPr>
          <p:cNvSpPr/>
          <p:nvPr/>
        </p:nvSpPr>
        <p:spPr>
          <a:xfrm>
            <a:off x="1191490" y="5141053"/>
            <a:ext cx="10449790"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管理者メニュー画面「ユーザーアカウント新規登録」ボタンを押下する。</a:t>
            </a:r>
            <a:br>
              <a:rPr kumimoji="1" lang="en-US" altLang="ja-JP" dirty="0"/>
            </a:br>
            <a:r>
              <a:rPr kumimoji="1" lang="ja-JP" altLang="en-US" dirty="0"/>
              <a:t>アカウント情報を入力し、「登録」ボタンを押下する。</a:t>
            </a:r>
          </a:p>
        </p:txBody>
      </p:sp>
      <p:sp>
        <p:nvSpPr>
          <p:cNvPr id="9" name="正方形/長方形 8">
            <a:extLst>
              <a:ext uri="{FF2B5EF4-FFF2-40B4-BE49-F238E27FC236}">
                <a16:creationId xmlns:a16="http://schemas.microsoft.com/office/drawing/2014/main" id="{152F3A02-8EBD-4CA9-B954-C0A2C17BE940}"/>
              </a:ext>
            </a:extLst>
          </p:cNvPr>
          <p:cNvSpPr/>
          <p:nvPr/>
        </p:nvSpPr>
        <p:spPr>
          <a:xfrm>
            <a:off x="8777435" y="4028862"/>
            <a:ext cx="721580" cy="187531"/>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42359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normAutofit/>
          </a:bodyPr>
          <a:lstStyle/>
          <a:p>
            <a:pPr algn="l"/>
            <a:r>
              <a:rPr kumimoji="1" lang="ja-JP" altLang="en-US" dirty="0"/>
              <a:t>操作説明</a:t>
            </a:r>
            <a:r>
              <a:rPr kumimoji="1" lang="en-US" altLang="ja-JP" dirty="0"/>
              <a:t>(</a:t>
            </a:r>
            <a:r>
              <a:rPr kumimoji="1" lang="ja-JP" altLang="en-US" dirty="0"/>
              <a:t>管理者操作</a:t>
            </a:r>
            <a:r>
              <a:rPr kumimoji="1" lang="en-US" altLang="ja-JP" dirty="0"/>
              <a:t>)</a:t>
            </a:r>
            <a:endParaRPr kumimoji="1" lang="ja-JP" altLang="en-US" dirty="0"/>
          </a:p>
        </p:txBody>
      </p:sp>
      <p:sp>
        <p:nvSpPr>
          <p:cNvPr id="5" name="コンテンツ プレースホルダー 4">
            <a:extLst>
              <a:ext uri="{FF2B5EF4-FFF2-40B4-BE49-F238E27FC236}">
                <a16:creationId xmlns:a16="http://schemas.microsoft.com/office/drawing/2014/main" id="{BE961D46-63EA-4E49-8902-335B976B70FE}"/>
              </a:ext>
            </a:extLst>
          </p:cNvPr>
          <p:cNvSpPr>
            <a:spLocks noGrp="1"/>
          </p:cNvSpPr>
          <p:nvPr>
            <p:ph idx="1"/>
          </p:nvPr>
        </p:nvSpPr>
        <p:spPr>
          <a:xfrm>
            <a:off x="913774" y="1716946"/>
            <a:ext cx="10364452" cy="3424107"/>
          </a:xfrm>
        </p:spPr>
        <p:txBody>
          <a:bodyPr/>
          <a:lstStyle/>
          <a:p>
            <a:r>
              <a:rPr lang="ja-JP" altLang="en-US" dirty="0"/>
              <a:t>ログアウト</a:t>
            </a:r>
            <a:r>
              <a:rPr lang="en-US" altLang="ja-JP" dirty="0"/>
              <a:t>(</a:t>
            </a:r>
            <a:r>
              <a:rPr lang="ja-JP" altLang="en-US" dirty="0"/>
              <a:t>画面をご覧ください</a:t>
            </a:r>
            <a:r>
              <a:rPr lang="en-US" altLang="ja-JP" dirty="0"/>
              <a:t>)</a:t>
            </a:r>
            <a:endParaRPr lang="ja-JP" altLang="en-US" dirty="0"/>
          </a:p>
        </p:txBody>
      </p:sp>
      <p:pic>
        <p:nvPicPr>
          <p:cNvPr id="6" name="図 5">
            <a:extLst>
              <a:ext uri="{FF2B5EF4-FFF2-40B4-BE49-F238E27FC236}">
                <a16:creationId xmlns:a16="http://schemas.microsoft.com/office/drawing/2014/main" id="{F8D7A54E-8599-434A-ADA8-FC465CBDC65A}"/>
              </a:ext>
            </a:extLst>
          </p:cNvPr>
          <p:cNvPicPr>
            <a:picLocks noChangeAspect="1"/>
          </p:cNvPicPr>
          <p:nvPr/>
        </p:nvPicPr>
        <p:blipFill>
          <a:blip r:embed="rId2"/>
          <a:stretch>
            <a:fillRect/>
          </a:stretch>
        </p:blipFill>
        <p:spPr>
          <a:xfrm>
            <a:off x="1191490" y="2155506"/>
            <a:ext cx="5006110" cy="2690784"/>
          </a:xfrm>
          <a:prstGeom prst="rect">
            <a:avLst/>
          </a:prstGeom>
        </p:spPr>
      </p:pic>
      <p:sp>
        <p:nvSpPr>
          <p:cNvPr id="7" name="正方形/長方形 6">
            <a:extLst>
              <a:ext uri="{FF2B5EF4-FFF2-40B4-BE49-F238E27FC236}">
                <a16:creationId xmlns:a16="http://schemas.microsoft.com/office/drawing/2014/main" id="{278F86C6-8627-49D6-BD79-5FF29CB74392}"/>
              </a:ext>
            </a:extLst>
          </p:cNvPr>
          <p:cNvSpPr/>
          <p:nvPr/>
        </p:nvSpPr>
        <p:spPr>
          <a:xfrm>
            <a:off x="3305474" y="4199734"/>
            <a:ext cx="721580" cy="187531"/>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64E2A58E-6C77-48D2-9E7B-C7F7F87DAA05}"/>
              </a:ext>
            </a:extLst>
          </p:cNvPr>
          <p:cNvSpPr/>
          <p:nvPr/>
        </p:nvSpPr>
        <p:spPr>
          <a:xfrm>
            <a:off x="1191490" y="5141053"/>
            <a:ext cx="10449790" cy="1433153"/>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r>
              <a:rPr kumimoji="1" lang="ja-JP" altLang="en-US" dirty="0"/>
              <a:t>管理者メニュー画面「ログアウト」ボタンを押下する。</a:t>
            </a:r>
          </a:p>
        </p:txBody>
      </p:sp>
    </p:spTree>
    <p:extLst>
      <p:ext uri="{BB962C8B-B14F-4D97-AF65-F5344CB8AC3E}">
        <p14:creationId xmlns:p14="http://schemas.microsoft.com/office/powerpoint/2010/main" val="1317599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normAutofit/>
          </a:bodyPr>
          <a:lstStyle/>
          <a:p>
            <a:pPr algn="l"/>
            <a:r>
              <a:rPr lang="ja-JP" altLang="en-US" dirty="0"/>
              <a:t>質疑応答</a:t>
            </a:r>
            <a:endParaRPr kumimoji="1" lang="ja-JP" altLang="en-US" dirty="0"/>
          </a:p>
        </p:txBody>
      </p:sp>
      <p:pic>
        <p:nvPicPr>
          <p:cNvPr id="4" name="コンテンツ プレースホルダー 3">
            <a:extLst>
              <a:ext uri="{FF2B5EF4-FFF2-40B4-BE49-F238E27FC236}">
                <a16:creationId xmlns:a16="http://schemas.microsoft.com/office/drawing/2014/main" id="{E2EAADC4-BC52-45E7-9CED-F2CEDDEAD7F1}"/>
              </a:ext>
            </a:extLst>
          </p:cNvPr>
          <p:cNvPicPr>
            <a:picLocks noGrp="1" noChangeAspect="1"/>
          </p:cNvPicPr>
          <p:nvPr>
            <p:ph idx="1"/>
          </p:nvPr>
        </p:nvPicPr>
        <p:blipFill>
          <a:blip r:embed="rId2"/>
          <a:stretch>
            <a:fillRect/>
          </a:stretch>
        </p:blipFill>
        <p:spPr>
          <a:xfrm>
            <a:off x="8692630" y="3907897"/>
            <a:ext cx="2728903" cy="2268022"/>
          </a:xfrm>
        </p:spPr>
      </p:pic>
    </p:spTree>
    <p:extLst>
      <p:ext uri="{BB962C8B-B14F-4D97-AF65-F5344CB8AC3E}">
        <p14:creationId xmlns:p14="http://schemas.microsoft.com/office/powerpoint/2010/main" val="24409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normAutofit/>
          </a:bodyPr>
          <a:lstStyle/>
          <a:p>
            <a:pPr algn="l"/>
            <a:r>
              <a:rPr kumimoji="1" lang="ja-JP" altLang="en-US" dirty="0"/>
              <a:t>総合製作実習を終えて</a:t>
            </a:r>
          </a:p>
        </p:txBody>
      </p:sp>
      <p:pic>
        <p:nvPicPr>
          <p:cNvPr id="4" name="コンテンツ プレースホルダー 3">
            <a:extLst>
              <a:ext uri="{FF2B5EF4-FFF2-40B4-BE49-F238E27FC236}">
                <a16:creationId xmlns:a16="http://schemas.microsoft.com/office/drawing/2014/main" id="{2B4BF609-A8B0-4F31-B366-A2C94C5A72A8}"/>
              </a:ext>
            </a:extLst>
          </p:cNvPr>
          <p:cNvPicPr>
            <a:picLocks noGrp="1" noChangeAspect="1"/>
          </p:cNvPicPr>
          <p:nvPr>
            <p:ph idx="1"/>
          </p:nvPr>
        </p:nvPicPr>
        <p:blipFill>
          <a:blip r:embed="rId2"/>
          <a:stretch>
            <a:fillRect/>
          </a:stretch>
        </p:blipFill>
        <p:spPr>
          <a:xfrm>
            <a:off x="9357521" y="3907181"/>
            <a:ext cx="2093705" cy="2213345"/>
          </a:xfrm>
        </p:spPr>
      </p:pic>
      <p:sp>
        <p:nvSpPr>
          <p:cNvPr id="5" name="コンテンツ プレースホルダー 2">
            <a:extLst>
              <a:ext uri="{FF2B5EF4-FFF2-40B4-BE49-F238E27FC236}">
                <a16:creationId xmlns:a16="http://schemas.microsoft.com/office/drawing/2014/main" id="{9D3BB504-7D0B-4E54-B6CC-57DE644978B4}"/>
              </a:ext>
            </a:extLst>
          </p:cNvPr>
          <p:cNvSpPr txBox="1">
            <a:spLocks/>
          </p:cNvSpPr>
          <p:nvPr/>
        </p:nvSpPr>
        <p:spPr>
          <a:xfrm>
            <a:off x="1674471" y="2024406"/>
            <a:ext cx="7796540" cy="4376393"/>
          </a:xfrm>
          <a:prstGeom prst="rect">
            <a:avLst/>
          </a:prstGeom>
        </p:spPr>
        <p:txBody>
          <a:bodyPr vert="horz" lIns="91440" tIns="45720" rIns="91440" bIns="45720" rtlCol="0" anchor="t" anchorCtr="0">
            <a:normAutofit fontScale="775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a:lstStyle>
          <a:p>
            <a:pPr marL="0" indent="0">
              <a:buNone/>
            </a:pPr>
            <a:r>
              <a:rPr lang="ja-JP" altLang="en-US" dirty="0"/>
              <a:t>安達：開発体験がすることができて非常に有意義でした。</a:t>
            </a:r>
            <a:br>
              <a:rPr lang="en-US" altLang="ja-JP" dirty="0"/>
            </a:br>
            <a:r>
              <a:rPr lang="ja-JP" altLang="en-US" dirty="0"/>
              <a:t>　　　　幅広く学ぶことができ最高ですね！</a:t>
            </a:r>
            <a:endParaRPr lang="en-US" altLang="ja-JP" dirty="0"/>
          </a:p>
          <a:p>
            <a:pPr marL="0" indent="0">
              <a:buNone/>
            </a:pPr>
            <a:br>
              <a:rPr lang="en-US" altLang="ja-JP" dirty="0"/>
            </a:br>
            <a:r>
              <a:rPr lang="ja-JP" altLang="en-US" dirty="0"/>
              <a:t>阿部：ポリテクのおかげで就職先がきまりました！！</a:t>
            </a:r>
            <a:br>
              <a:rPr lang="en-US" altLang="ja-JP" dirty="0"/>
            </a:br>
            <a:br>
              <a:rPr lang="en-US" altLang="ja-JP" dirty="0"/>
            </a:br>
            <a:r>
              <a:rPr lang="ja-JP" altLang="en-US" dirty="0"/>
              <a:t>新井：納得のいくように実装するのが難しい。色々とトライ＆エラーの日々でした。アドバイスするとしたら、授業の内容を理解して雛形のようなものを作ってから改造したほうがよいです。</a:t>
            </a:r>
            <a:br>
              <a:rPr lang="en-US" altLang="ja-JP" dirty="0"/>
            </a:br>
            <a:br>
              <a:rPr lang="en-US" altLang="ja-JP" dirty="0"/>
            </a:br>
            <a:r>
              <a:rPr lang="ja-JP" altLang="en-US" dirty="0"/>
              <a:t>佐川：できないなりにがんばりました。いそがしかったです。とてもつかれました。</a:t>
            </a:r>
            <a:br>
              <a:rPr lang="en-US" altLang="ja-JP" dirty="0"/>
            </a:br>
            <a:br>
              <a:rPr lang="en-US" altLang="ja-JP" dirty="0"/>
            </a:br>
            <a:r>
              <a:rPr lang="ja-JP" altLang="en-US" dirty="0"/>
              <a:t>平野：最初はどのように開発を進めていくのか全く分からず不安だった</a:t>
            </a:r>
            <a:br>
              <a:rPr lang="en-US" altLang="ja-JP" dirty="0"/>
            </a:br>
            <a:r>
              <a:rPr lang="ja-JP" altLang="en-US" dirty="0"/>
              <a:t>　　　　のですが、チームの皆さんのおかげで完成することができました。</a:t>
            </a:r>
            <a:endParaRPr lang="en-US" altLang="ja-JP" dirty="0"/>
          </a:p>
          <a:p>
            <a:pPr marL="0" indent="0">
              <a:buNone/>
            </a:pPr>
            <a:br>
              <a:rPr lang="en-US" altLang="ja-JP" dirty="0"/>
            </a:br>
            <a:r>
              <a:rPr lang="ja-JP" altLang="en-US" dirty="0"/>
              <a:t>宮田：良いものを作りたい、その気持ちを大切に、チーム内で定時帰宅をモットーに取り組みました！生まれ変わっても、また総合制作したいです。</a:t>
            </a:r>
            <a:endParaRPr lang="en-US" altLang="ja-JP" dirty="0"/>
          </a:p>
        </p:txBody>
      </p:sp>
    </p:spTree>
    <p:extLst>
      <p:ext uri="{BB962C8B-B14F-4D97-AF65-F5344CB8AC3E}">
        <p14:creationId xmlns:p14="http://schemas.microsoft.com/office/powerpoint/2010/main" val="927813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9663319" cy="1077229"/>
          </a:xfrm>
        </p:spPr>
        <p:txBody>
          <a:bodyPr>
            <a:normAutofit/>
          </a:bodyPr>
          <a:lstStyle/>
          <a:p>
            <a:pPr algn="l"/>
            <a:r>
              <a:rPr lang="ja-JP" altLang="en-US" dirty="0"/>
              <a:t>ご清聴ありがとうございました</a:t>
            </a:r>
            <a:endParaRPr kumimoji="1" lang="ja-JP" altLang="en-US" dirty="0"/>
          </a:p>
        </p:txBody>
      </p:sp>
      <p:pic>
        <p:nvPicPr>
          <p:cNvPr id="4" name="コンテンツ プレースホルダー 3">
            <a:extLst>
              <a:ext uri="{FF2B5EF4-FFF2-40B4-BE49-F238E27FC236}">
                <a16:creationId xmlns:a16="http://schemas.microsoft.com/office/drawing/2014/main" id="{785C8642-AB6A-4CEE-93F5-241DC7C9CABE}"/>
              </a:ext>
            </a:extLst>
          </p:cNvPr>
          <p:cNvPicPr>
            <a:picLocks noGrp="1" noChangeAspect="1"/>
          </p:cNvPicPr>
          <p:nvPr>
            <p:ph idx="1"/>
          </p:nvPr>
        </p:nvPicPr>
        <p:blipFill>
          <a:blip r:embed="rId2"/>
          <a:stretch>
            <a:fillRect/>
          </a:stretch>
        </p:blipFill>
        <p:spPr>
          <a:xfrm>
            <a:off x="9161801" y="3895707"/>
            <a:ext cx="2115799" cy="2357437"/>
          </a:xfrm>
        </p:spPr>
      </p:pic>
    </p:spTree>
    <p:extLst>
      <p:ext uri="{BB962C8B-B14F-4D97-AF65-F5344CB8AC3E}">
        <p14:creationId xmlns:p14="http://schemas.microsoft.com/office/powerpoint/2010/main" val="2396115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システム概要</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95176" y="1682085"/>
            <a:ext cx="7796540" cy="3997828"/>
          </a:xfrm>
        </p:spPr>
        <p:txBody>
          <a:bodyPr anchor="t" anchorCtr="0">
            <a:normAutofit/>
          </a:bodyPr>
          <a:lstStyle/>
          <a:p>
            <a:r>
              <a:rPr lang="ja-JP" altLang="en-US" dirty="0"/>
              <a:t>地域イベント管理システム</a:t>
            </a:r>
            <a:r>
              <a:rPr lang="en-US" altLang="ja-JP" dirty="0"/>
              <a:t>『</a:t>
            </a:r>
            <a:r>
              <a:rPr lang="ja-JP" altLang="en-US" dirty="0"/>
              <a:t>じゃじゃん！！</a:t>
            </a:r>
            <a:r>
              <a:rPr lang="en-US" altLang="ja-JP" dirty="0"/>
              <a:t>』</a:t>
            </a:r>
            <a:r>
              <a:rPr lang="ja-JP" altLang="en-US" dirty="0"/>
              <a:t>は、</a:t>
            </a:r>
            <a:br>
              <a:rPr lang="ja-JP" altLang="en-US" dirty="0"/>
            </a:br>
            <a:r>
              <a:rPr lang="ja-JP" altLang="en-US" dirty="0"/>
              <a:t>地域で開催されるイベント情報を一元管理できる</a:t>
            </a:r>
            <a:r>
              <a:rPr lang="en-US" altLang="ja-JP" dirty="0"/>
              <a:t>Web</a:t>
            </a:r>
            <a:r>
              <a:rPr lang="ja-JP" altLang="en-US" dirty="0"/>
              <a:t>システムです。</a:t>
            </a:r>
          </a:p>
          <a:p>
            <a:r>
              <a:rPr lang="ja-JP" altLang="en-US" dirty="0"/>
              <a:t>誰でもイベントの検索や口コミの閲覧ができ、</a:t>
            </a:r>
            <a:br>
              <a:rPr lang="ja-JP" altLang="en-US" dirty="0"/>
            </a:br>
            <a:r>
              <a:rPr lang="ja-JP" altLang="en-US" dirty="0"/>
              <a:t>アカウント登録をすれば、口コミの投稿も可能です。</a:t>
            </a:r>
            <a:br>
              <a:rPr lang="ja-JP" altLang="en-US" dirty="0"/>
            </a:br>
            <a:r>
              <a:rPr lang="ja-JP" altLang="en-US" dirty="0"/>
              <a:t>管理者はイベント情報やアカウントの管理を行えます。</a:t>
            </a:r>
          </a:p>
          <a:p>
            <a:r>
              <a:rPr lang="ja-JP" altLang="en-US" dirty="0"/>
              <a:t>ログイン機能や妥当性チェックなど、</a:t>
            </a:r>
            <a:br>
              <a:rPr lang="ja-JP" altLang="en-US" dirty="0"/>
            </a:br>
            <a:r>
              <a:rPr lang="ja-JP" altLang="en-US" dirty="0"/>
              <a:t>使いやすさと安全性にも配慮しています。</a:t>
            </a:r>
          </a:p>
        </p:txBody>
      </p:sp>
      <p:pic>
        <p:nvPicPr>
          <p:cNvPr id="7" name="図 6">
            <a:extLst>
              <a:ext uri="{FF2B5EF4-FFF2-40B4-BE49-F238E27FC236}">
                <a16:creationId xmlns:a16="http://schemas.microsoft.com/office/drawing/2014/main" id="{802D026F-B173-495A-8978-0486179EFA6D}"/>
              </a:ext>
            </a:extLst>
          </p:cNvPr>
          <p:cNvPicPr>
            <a:picLocks noChangeAspect="1"/>
          </p:cNvPicPr>
          <p:nvPr/>
        </p:nvPicPr>
        <p:blipFill>
          <a:blip r:embed="rId2"/>
          <a:stretch>
            <a:fillRect/>
          </a:stretch>
        </p:blipFill>
        <p:spPr>
          <a:xfrm>
            <a:off x="9084733" y="3956050"/>
            <a:ext cx="2531533" cy="2202434"/>
          </a:xfrm>
          <a:prstGeom prst="rect">
            <a:avLst/>
          </a:prstGeom>
        </p:spPr>
      </p:pic>
    </p:spTree>
    <p:extLst>
      <p:ext uri="{BB962C8B-B14F-4D97-AF65-F5344CB8AC3E}">
        <p14:creationId xmlns:p14="http://schemas.microsoft.com/office/powerpoint/2010/main" val="2527517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システム要件</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862885" y="1682084"/>
            <a:ext cx="8790621" cy="5053567"/>
          </a:xfrm>
        </p:spPr>
        <p:txBody>
          <a:bodyPr anchor="t" anchorCtr="0">
            <a:noAutofit/>
          </a:bodyPr>
          <a:lstStyle/>
          <a:p>
            <a:r>
              <a:rPr lang="ja-JP" altLang="en-US" sz="1200" b="1" dirty="0"/>
              <a:t>地域のイベント情報管理システム：機能概要（要約）</a:t>
            </a:r>
          </a:p>
          <a:p>
            <a:pPr>
              <a:buFont typeface="Arial" panose="020B0604020202020204" pitchFamily="34" charset="0"/>
              <a:buChar char="•"/>
            </a:pPr>
            <a:r>
              <a:rPr lang="ja-JP" altLang="en-US" sz="1200" b="1" dirty="0"/>
              <a:t>基本機能</a:t>
            </a:r>
            <a:r>
              <a:rPr lang="ja-JP" altLang="en-US" sz="1200" dirty="0"/>
              <a:t>：イベント情報の検索、口コミ投稿・管理、イベント登録・管理、アカウント管理。</a:t>
            </a:r>
          </a:p>
          <a:p>
            <a:pPr>
              <a:buFont typeface="Arial" panose="020B0604020202020204" pitchFamily="34" charset="0"/>
              <a:buChar char="•"/>
            </a:pPr>
            <a:r>
              <a:rPr lang="ja-JP" altLang="en-US" sz="1200" b="1" dirty="0"/>
              <a:t>アカウント種別</a:t>
            </a:r>
            <a:r>
              <a:rPr lang="ja-JP" altLang="en-US" sz="1200" dirty="0"/>
              <a:t>：</a:t>
            </a:r>
          </a:p>
          <a:p>
            <a:pPr marL="742950" lvl="1" indent="-285750">
              <a:buFont typeface="Arial" panose="020B0604020202020204" pitchFamily="34" charset="0"/>
              <a:buChar char="•"/>
            </a:pPr>
            <a:r>
              <a:rPr lang="ja-JP" altLang="en-US" sz="1200" b="1" dirty="0"/>
              <a:t>管理者アカウント</a:t>
            </a:r>
            <a:r>
              <a:rPr lang="ja-JP" altLang="en-US" sz="1200" dirty="0"/>
              <a:t>：イベント情報の新規登録・編集、画像アップロードが可能。複数の管理者アカウント登録に対応。</a:t>
            </a:r>
          </a:p>
          <a:p>
            <a:pPr marL="742950" lvl="1" indent="-285750">
              <a:buFont typeface="Arial" panose="020B0604020202020204" pitchFamily="34" charset="0"/>
              <a:buChar char="•"/>
            </a:pPr>
            <a:r>
              <a:rPr lang="ja-JP" altLang="en-US" sz="1200" b="1" dirty="0"/>
              <a:t>利用者アカウント</a:t>
            </a:r>
            <a:r>
              <a:rPr lang="ja-JP" altLang="en-US" sz="1200" dirty="0"/>
              <a:t>：口コミ情報の登録が可能。利用時に新規登録できる。</a:t>
            </a:r>
          </a:p>
          <a:p>
            <a:pPr marL="742950" lvl="1" indent="-285750">
              <a:buFont typeface="Arial" panose="020B0604020202020204" pitchFamily="34" charset="0"/>
              <a:buChar char="•"/>
            </a:pPr>
            <a:r>
              <a:rPr lang="ja-JP" altLang="en-US" sz="1200" b="1" dirty="0"/>
              <a:t>未ログイン：</a:t>
            </a:r>
            <a:r>
              <a:rPr lang="ja-JP" altLang="en-US" sz="1200" dirty="0"/>
              <a:t>イベント情報の検索は可能。検索条件はプロジェクト内で決定。</a:t>
            </a:r>
          </a:p>
          <a:p>
            <a:pPr>
              <a:buFont typeface="Arial" panose="020B0604020202020204" pitchFamily="34" charset="0"/>
              <a:buChar char="•"/>
            </a:pPr>
            <a:r>
              <a:rPr lang="ja-JP" altLang="en-US" sz="1200" b="1" dirty="0"/>
              <a:t>データ構造（最低限の項目）</a:t>
            </a:r>
            <a:r>
              <a:rPr lang="ja-JP" altLang="en-US" sz="1200" dirty="0"/>
              <a:t>：</a:t>
            </a:r>
          </a:p>
          <a:p>
            <a:pPr marL="742950" lvl="1" indent="-285750">
              <a:buFont typeface="Arial" panose="020B0604020202020204" pitchFamily="34" charset="0"/>
              <a:buChar char="•"/>
            </a:pPr>
            <a:r>
              <a:rPr lang="ja-JP" altLang="en-US" sz="1200" b="1" dirty="0"/>
              <a:t>イベント情報</a:t>
            </a:r>
            <a:r>
              <a:rPr lang="ja-JP" altLang="en-US" sz="1200" dirty="0"/>
              <a:t>：イベントコード、イベント名、説明、日程、場所、画像。</a:t>
            </a:r>
          </a:p>
          <a:p>
            <a:pPr marL="742950" lvl="1" indent="-285750">
              <a:buFont typeface="Arial" panose="020B0604020202020204" pitchFamily="34" charset="0"/>
              <a:buChar char="•"/>
            </a:pPr>
            <a:r>
              <a:rPr lang="ja-JP" altLang="en-US" sz="1200" b="1" dirty="0"/>
              <a:t>口コミ情報</a:t>
            </a:r>
            <a:r>
              <a:rPr lang="ja-JP" altLang="en-US" sz="1200" dirty="0"/>
              <a:t>：口コミコード、イベントコード、アカウントコード、内容、登録日時。</a:t>
            </a:r>
          </a:p>
          <a:p>
            <a:pPr marL="742950" lvl="1" indent="-285750">
              <a:buFont typeface="Arial" panose="020B0604020202020204" pitchFamily="34" charset="0"/>
              <a:buChar char="•"/>
            </a:pPr>
            <a:r>
              <a:rPr lang="ja-JP" altLang="en-US" sz="1200" b="1" dirty="0"/>
              <a:t>アカウント情報</a:t>
            </a:r>
            <a:r>
              <a:rPr lang="ja-JP" altLang="en-US" sz="1200" dirty="0"/>
              <a:t>：アカウントコード、ログイン</a:t>
            </a:r>
            <a:r>
              <a:rPr lang="en-US" altLang="ja-JP" sz="1200" dirty="0"/>
              <a:t>ID</a:t>
            </a:r>
            <a:r>
              <a:rPr lang="ja-JP" altLang="en-US" sz="1200" dirty="0"/>
              <a:t>、パスワード、ニックネーム、登録日時。</a:t>
            </a:r>
          </a:p>
          <a:p>
            <a:pPr>
              <a:buFont typeface="Arial" panose="020B0604020202020204" pitchFamily="34" charset="0"/>
              <a:buChar char="•"/>
            </a:pPr>
            <a:r>
              <a:rPr lang="ja-JP" altLang="en-US" sz="1200" b="1" dirty="0"/>
              <a:t>その他の要件</a:t>
            </a:r>
            <a:r>
              <a:rPr lang="ja-JP" altLang="en-US" sz="1200" dirty="0"/>
              <a:t>：</a:t>
            </a:r>
          </a:p>
          <a:p>
            <a:pPr marL="742950" lvl="1" indent="-285750">
              <a:buFont typeface="Arial" panose="020B0604020202020204" pitchFamily="34" charset="0"/>
              <a:buChar char="•"/>
            </a:pPr>
            <a:r>
              <a:rPr lang="ja-JP" altLang="en-US" sz="1200" dirty="0"/>
              <a:t>ログイン後はニックネームを表示。</a:t>
            </a:r>
          </a:p>
          <a:p>
            <a:pPr marL="742950" lvl="1" indent="-285750">
              <a:buFont typeface="Arial" panose="020B0604020202020204" pitchFamily="34" charset="0"/>
              <a:buChar char="•"/>
            </a:pPr>
            <a:r>
              <a:rPr lang="ja-JP" altLang="en-US" sz="1200" dirty="0"/>
              <a:t>ログアウトリンクの設置。</a:t>
            </a:r>
          </a:p>
          <a:p>
            <a:pPr marL="742950" lvl="1" indent="-285750">
              <a:buFont typeface="Arial" panose="020B0604020202020204" pitchFamily="34" charset="0"/>
              <a:buChar char="•"/>
            </a:pPr>
            <a:r>
              <a:rPr lang="ja-JP" altLang="en-US" sz="1200" dirty="0"/>
              <a:t>クライアント入力には妥当性チェックを実施し、不正データを防止。</a:t>
            </a:r>
          </a:p>
          <a:p>
            <a:pPr marL="0" indent="0">
              <a:buNone/>
            </a:pPr>
            <a:endParaRPr lang="ja-JP" altLang="en-US" sz="1200" dirty="0"/>
          </a:p>
        </p:txBody>
      </p:sp>
      <p:pic>
        <p:nvPicPr>
          <p:cNvPr id="5" name="図 4">
            <a:extLst>
              <a:ext uri="{FF2B5EF4-FFF2-40B4-BE49-F238E27FC236}">
                <a16:creationId xmlns:a16="http://schemas.microsoft.com/office/drawing/2014/main" id="{22F9C0C8-9668-4214-A321-FF341C855420}"/>
              </a:ext>
            </a:extLst>
          </p:cNvPr>
          <p:cNvPicPr>
            <a:picLocks noChangeAspect="1"/>
          </p:cNvPicPr>
          <p:nvPr/>
        </p:nvPicPr>
        <p:blipFill>
          <a:blip r:embed="rId2"/>
          <a:stretch>
            <a:fillRect/>
          </a:stretch>
        </p:blipFill>
        <p:spPr>
          <a:xfrm>
            <a:off x="9504174" y="3882724"/>
            <a:ext cx="2026709" cy="2370420"/>
          </a:xfrm>
          <a:prstGeom prst="rect">
            <a:avLst/>
          </a:prstGeom>
        </p:spPr>
      </p:pic>
    </p:spTree>
    <p:extLst>
      <p:ext uri="{BB962C8B-B14F-4D97-AF65-F5344CB8AC3E}">
        <p14:creationId xmlns:p14="http://schemas.microsoft.com/office/powerpoint/2010/main" val="205207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システム開発設計</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14281" y="1430086"/>
            <a:ext cx="7796540" cy="3997828"/>
          </a:xfrm>
        </p:spPr>
        <p:txBody>
          <a:bodyPr anchor="t" anchorCtr="0"/>
          <a:lstStyle/>
          <a:p>
            <a:r>
              <a:rPr kumimoji="1" lang="ja-JP" altLang="en-US" dirty="0"/>
              <a:t>作業工程表</a:t>
            </a:r>
          </a:p>
        </p:txBody>
      </p:sp>
      <p:pic>
        <p:nvPicPr>
          <p:cNvPr id="4" name="図 3">
            <a:extLst>
              <a:ext uri="{FF2B5EF4-FFF2-40B4-BE49-F238E27FC236}">
                <a16:creationId xmlns:a16="http://schemas.microsoft.com/office/drawing/2014/main" id="{602BE284-84E4-464E-9A5C-6A077D34A44B}"/>
              </a:ext>
            </a:extLst>
          </p:cNvPr>
          <p:cNvPicPr>
            <a:picLocks noChangeAspect="1"/>
          </p:cNvPicPr>
          <p:nvPr/>
        </p:nvPicPr>
        <p:blipFill>
          <a:blip r:embed="rId2"/>
          <a:stretch>
            <a:fillRect/>
          </a:stretch>
        </p:blipFill>
        <p:spPr>
          <a:xfrm>
            <a:off x="2375104" y="1789564"/>
            <a:ext cx="6815078" cy="4171950"/>
          </a:xfrm>
          <a:prstGeom prst="rect">
            <a:avLst/>
          </a:prstGeom>
        </p:spPr>
      </p:pic>
      <p:pic>
        <p:nvPicPr>
          <p:cNvPr id="6" name="図 5">
            <a:extLst>
              <a:ext uri="{FF2B5EF4-FFF2-40B4-BE49-F238E27FC236}">
                <a16:creationId xmlns:a16="http://schemas.microsoft.com/office/drawing/2014/main" id="{03D2CF24-AE3E-4930-B0EA-DDA6DF0B62C6}"/>
              </a:ext>
            </a:extLst>
          </p:cNvPr>
          <p:cNvPicPr>
            <a:picLocks noChangeAspect="1"/>
          </p:cNvPicPr>
          <p:nvPr/>
        </p:nvPicPr>
        <p:blipFill>
          <a:blip r:embed="rId3"/>
          <a:stretch>
            <a:fillRect/>
          </a:stretch>
        </p:blipFill>
        <p:spPr>
          <a:xfrm>
            <a:off x="9410821" y="3866014"/>
            <a:ext cx="2181225" cy="2095500"/>
          </a:xfrm>
          <a:prstGeom prst="rect">
            <a:avLst/>
          </a:prstGeom>
        </p:spPr>
      </p:pic>
    </p:spTree>
    <p:extLst>
      <p:ext uri="{BB962C8B-B14F-4D97-AF65-F5344CB8AC3E}">
        <p14:creationId xmlns:p14="http://schemas.microsoft.com/office/powerpoint/2010/main" val="1408523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システム開発設計</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14281" y="1430086"/>
            <a:ext cx="7796540" cy="3997828"/>
          </a:xfrm>
        </p:spPr>
        <p:txBody>
          <a:bodyPr anchor="t" anchorCtr="0"/>
          <a:lstStyle/>
          <a:p>
            <a:r>
              <a:rPr lang="ja-JP" altLang="en-US" dirty="0"/>
              <a:t>ユースケース図</a:t>
            </a:r>
            <a:r>
              <a:rPr lang="en-US" altLang="ja-JP" dirty="0"/>
              <a:t>(</a:t>
            </a:r>
            <a:r>
              <a:rPr lang="ja-JP" altLang="en-US" dirty="0"/>
              <a:t>機能・権限</a:t>
            </a:r>
            <a:r>
              <a:rPr lang="en-US" altLang="ja-JP" dirty="0"/>
              <a:t>)</a:t>
            </a:r>
            <a:endParaRPr kumimoji="1" lang="ja-JP" altLang="en-US" dirty="0"/>
          </a:p>
        </p:txBody>
      </p:sp>
      <p:sp>
        <p:nvSpPr>
          <p:cNvPr id="5" name="テキスト ボックス 4">
            <a:extLst>
              <a:ext uri="{FF2B5EF4-FFF2-40B4-BE49-F238E27FC236}">
                <a16:creationId xmlns:a16="http://schemas.microsoft.com/office/drawing/2014/main" id="{1824E486-7F8C-46C1-9D1B-756EC674B3FE}"/>
              </a:ext>
            </a:extLst>
          </p:cNvPr>
          <p:cNvSpPr txBox="1"/>
          <p:nvPr/>
        </p:nvSpPr>
        <p:spPr>
          <a:xfrm>
            <a:off x="3048000" y="3246643"/>
            <a:ext cx="6096000" cy="369332"/>
          </a:xfrm>
          <a:prstGeom prst="rect">
            <a:avLst/>
          </a:prstGeom>
          <a:noFill/>
        </p:spPr>
        <p:txBody>
          <a:bodyPr wrap="square">
            <a:spAutoFit/>
          </a:bodyPr>
          <a:lstStyle/>
          <a:p>
            <a:endParaRPr lang="ja-JP" altLang="en-US" dirty="0"/>
          </a:p>
        </p:txBody>
      </p:sp>
      <p:sp>
        <p:nvSpPr>
          <p:cNvPr id="7" name="テキスト ボックス 6">
            <a:extLst>
              <a:ext uri="{FF2B5EF4-FFF2-40B4-BE49-F238E27FC236}">
                <a16:creationId xmlns:a16="http://schemas.microsoft.com/office/drawing/2014/main" id="{6D73203D-626C-4992-AA7B-C80A06E3D465}"/>
              </a:ext>
            </a:extLst>
          </p:cNvPr>
          <p:cNvSpPr txBox="1"/>
          <p:nvPr/>
        </p:nvSpPr>
        <p:spPr>
          <a:xfrm>
            <a:off x="3048000" y="3246643"/>
            <a:ext cx="6096000" cy="369332"/>
          </a:xfrm>
          <a:prstGeom prst="rect">
            <a:avLst/>
          </a:prstGeom>
          <a:noFill/>
        </p:spPr>
        <p:txBody>
          <a:bodyPr wrap="square">
            <a:spAutoFit/>
          </a:bodyPr>
          <a:lstStyle/>
          <a:p>
            <a:endParaRPr lang="ja-JP" altLang="en-US" dirty="0"/>
          </a:p>
        </p:txBody>
      </p:sp>
      <p:sp>
        <p:nvSpPr>
          <p:cNvPr id="9" name="テキスト ボックス 8">
            <a:extLst>
              <a:ext uri="{FF2B5EF4-FFF2-40B4-BE49-F238E27FC236}">
                <a16:creationId xmlns:a16="http://schemas.microsoft.com/office/drawing/2014/main" id="{7782D4E1-9DEF-4594-91EB-33A021ACEC14}"/>
              </a:ext>
            </a:extLst>
          </p:cNvPr>
          <p:cNvSpPr txBox="1"/>
          <p:nvPr/>
        </p:nvSpPr>
        <p:spPr>
          <a:xfrm>
            <a:off x="3048000" y="3246643"/>
            <a:ext cx="6096000" cy="369332"/>
          </a:xfrm>
          <a:prstGeom prst="rect">
            <a:avLst/>
          </a:prstGeom>
          <a:noFill/>
        </p:spPr>
        <p:txBody>
          <a:bodyPr wrap="square">
            <a:spAutoFit/>
          </a:bodyPr>
          <a:lstStyle/>
          <a:p>
            <a:endParaRPr lang="ja-JP" altLang="en-US" dirty="0"/>
          </a:p>
        </p:txBody>
      </p:sp>
      <p:sp>
        <p:nvSpPr>
          <p:cNvPr id="11" name="テキスト ボックス 10">
            <a:extLst>
              <a:ext uri="{FF2B5EF4-FFF2-40B4-BE49-F238E27FC236}">
                <a16:creationId xmlns:a16="http://schemas.microsoft.com/office/drawing/2014/main" id="{8CC3E590-EA64-4A0E-B1D1-B04B2CC30533}"/>
              </a:ext>
            </a:extLst>
          </p:cNvPr>
          <p:cNvSpPr txBox="1"/>
          <p:nvPr/>
        </p:nvSpPr>
        <p:spPr>
          <a:xfrm>
            <a:off x="3048000" y="3246643"/>
            <a:ext cx="6096000" cy="369332"/>
          </a:xfrm>
          <a:prstGeom prst="rect">
            <a:avLst/>
          </a:prstGeom>
          <a:noFill/>
        </p:spPr>
        <p:txBody>
          <a:bodyPr wrap="square">
            <a:spAutoFit/>
          </a:bodyPr>
          <a:lstStyle/>
          <a:p>
            <a:endParaRPr lang="ja-JP" altLang="en-US" dirty="0"/>
          </a:p>
        </p:txBody>
      </p:sp>
      <p:pic>
        <p:nvPicPr>
          <p:cNvPr id="13" name="図 12">
            <a:extLst>
              <a:ext uri="{FF2B5EF4-FFF2-40B4-BE49-F238E27FC236}">
                <a16:creationId xmlns:a16="http://schemas.microsoft.com/office/drawing/2014/main" id="{B2BD63AD-6714-4B84-85F8-85C937B75945}"/>
              </a:ext>
            </a:extLst>
          </p:cNvPr>
          <p:cNvPicPr>
            <a:picLocks noChangeAspect="1"/>
          </p:cNvPicPr>
          <p:nvPr/>
        </p:nvPicPr>
        <p:blipFill>
          <a:blip r:embed="rId2"/>
          <a:stretch>
            <a:fillRect/>
          </a:stretch>
        </p:blipFill>
        <p:spPr>
          <a:xfrm>
            <a:off x="5486400" y="803620"/>
            <a:ext cx="4451927" cy="5624709"/>
          </a:xfrm>
          <a:prstGeom prst="rect">
            <a:avLst/>
          </a:prstGeom>
        </p:spPr>
      </p:pic>
      <p:pic>
        <p:nvPicPr>
          <p:cNvPr id="6" name="図 5">
            <a:extLst>
              <a:ext uri="{FF2B5EF4-FFF2-40B4-BE49-F238E27FC236}">
                <a16:creationId xmlns:a16="http://schemas.microsoft.com/office/drawing/2014/main" id="{53238E44-8A37-4A45-A177-DA9128F2B886}"/>
              </a:ext>
            </a:extLst>
          </p:cNvPr>
          <p:cNvPicPr>
            <a:picLocks noChangeAspect="1"/>
          </p:cNvPicPr>
          <p:nvPr/>
        </p:nvPicPr>
        <p:blipFill>
          <a:blip r:embed="rId3"/>
          <a:stretch>
            <a:fillRect/>
          </a:stretch>
        </p:blipFill>
        <p:spPr>
          <a:xfrm>
            <a:off x="1318902" y="3246643"/>
            <a:ext cx="3134614" cy="3185583"/>
          </a:xfrm>
          <a:prstGeom prst="rect">
            <a:avLst/>
          </a:prstGeom>
        </p:spPr>
      </p:pic>
    </p:spTree>
    <p:extLst>
      <p:ext uri="{BB962C8B-B14F-4D97-AF65-F5344CB8AC3E}">
        <p14:creationId xmlns:p14="http://schemas.microsoft.com/office/powerpoint/2010/main" val="1496601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システム開発設計</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14281" y="1430086"/>
            <a:ext cx="7796540" cy="3997828"/>
          </a:xfrm>
        </p:spPr>
        <p:txBody>
          <a:bodyPr anchor="t" anchorCtr="0"/>
          <a:lstStyle/>
          <a:p>
            <a:r>
              <a:rPr kumimoji="1" lang="ja-JP" altLang="en-US" dirty="0"/>
              <a:t>各ユーザ毎の機能説明</a:t>
            </a:r>
          </a:p>
        </p:txBody>
      </p:sp>
      <p:pic>
        <p:nvPicPr>
          <p:cNvPr id="4" name="図 3">
            <a:extLst>
              <a:ext uri="{FF2B5EF4-FFF2-40B4-BE49-F238E27FC236}">
                <a16:creationId xmlns:a16="http://schemas.microsoft.com/office/drawing/2014/main" id="{BC4668F1-21DE-4378-A0B7-D6D596212652}"/>
              </a:ext>
            </a:extLst>
          </p:cNvPr>
          <p:cNvPicPr>
            <a:picLocks noChangeAspect="1"/>
          </p:cNvPicPr>
          <p:nvPr/>
        </p:nvPicPr>
        <p:blipFill rotWithShape="1">
          <a:blip r:embed="rId2"/>
          <a:srcRect r="945" b="1587"/>
          <a:stretch/>
        </p:blipFill>
        <p:spPr>
          <a:xfrm>
            <a:off x="1921163" y="1854200"/>
            <a:ext cx="7909537" cy="4529667"/>
          </a:xfrm>
          <a:prstGeom prst="rect">
            <a:avLst/>
          </a:prstGeom>
        </p:spPr>
      </p:pic>
      <p:pic>
        <p:nvPicPr>
          <p:cNvPr id="6" name="図 5">
            <a:extLst>
              <a:ext uri="{FF2B5EF4-FFF2-40B4-BE49-F238E27FC236}">
                <a16:creationId xmlns:a16="http://schemas.microsoft.com/office/drawing/2014/main" id="{DCA76240-9921-4AF6-AAAA-C536581800D6}"/>
              </a:ext>
            </a:extLst>
          </p:cNvPr>
          <p:cNvPicPr>
            <a:picLocks noChangeAspect="1"/>
          </p:cNvPicPr>
          <p:nvPr/>
        </p:nvPicPr>
        <p:blipFill>
          <a:blip r:embed="rId3"/>
          <a:stretch>
            <a:fillRect/>
          </a:stretch>
        </p:blipFill>
        <p:spPr>
          <a:xfrm>
            <a:off x="8170175" y="4375265"/>
            <a:ext cx="1660525" cy="1818093"/>
          </a:xfrm>
          <a:prstGeom prst="rect">
            <a:avLst/>
          </a:prstGeom>
        </p:spPr>
      </p:pic>
      <p:pic>
        <p:nvPicPr>
          <p:cNvPr id="8" name="図 7">
            <a:extLst>
              <a:ext uri="{FF2B5EF4-FFF2-40B4-BE49-F238E27FC236}">
                <a16:creationId xmlns:a16="http://schemas.microsoft.com/office/drawing/2014/main" id="{D69B588E-49A7-423D-AB5B-79694C54D38A}"/>
              </a:ext>
            </a:extLst>
          </p:cNvPr>
          <p:cNvPicPr>
            <a:picLocks noChangeAspect="1"/>
          </p:cNvPicPr>
          <p:nvPr/>
        </p:nvPicPr>
        <p:blipFill>
          <a:blip r:embed="rId4"/>
          <a:stretch>
            <a:fillRect/>
          </a:stretch>
        </p:blipFill>
        <p:spPr>
          <a:xfrm>
            <a:off x="6434223" y="4375265"/>
            <a:ext cx="1660525" cy="1818914"/>
          </a:xfrm>
          <a:prstGeom prst="rect">
            <a:avLst/>
          </a:prstGeom>
        </p:spPr>
      </p:pic>
    </p:spTree>
    <p:extLst>
      <p:ext uri="{BB962C8B-B14F-4D97-AF65-F5344CB8AC3E}">
        <p14:creationId xmlns:p14="http://schemas.microsoft.com/office/powerpoint/2010/main" val="4148393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システム開発設計</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74471" y="1430086"/>
            <a:ext cx="7796540" cy="3997828"/>
          </a:xfrm>
        </p:spPr>
        <p:txBody>
          <a:bodyPr anchor="t" anchorCtr="0"/>
          <a:lstStyle/>
          <a:p>
            <a:r>
              <a:rPr lang="ja-JP" altLang="en-US" dirty="0"/>
              <a:t>アクティビティ図</a:t>
            </a:r>
            <a:r>
              <a:rPr lang="en-US" altLang="ja-JP" dirty="0"/>
              <a:t>(</a:t>
            </a:r>
            <a:r>
              <a:rPr lang="ja-JP" altLang="en-US" dirty="0"/>
              <a:t>各機能の処理の流れ</a:t>
            </a:r>
            <a:r>
              <a:rPr lang="en-US" altLang="ja-JP" dirty="0"/>
              <a:t>)</a:t>
            </a:r>
            <a:endParaRPr kumimoji="1" lang="ja-JP" altLang="en-US" dirty="0"/>
          </a:p>
        </p:txBody>
      </p:sp>
      <p:pic>
        <p:nvPicPr>
          <p:cNvPr id="5" name="図 4">
            <a:extLst>
              <a:ext uri="{FF2B5EF4-FFF2-40B4-BE49-F238E27FC236}">
                <a16:creationId xmlns:a16="http://schemas.microsoft.com/office/drawing/2014/main" id="{F815E33A-C69B-4FF1-A260-E92B29044B2F}"/>
              </a:ext>
            </a:extLst>
          </p:cNvPr>
          <p:cNvPicPr>
            <a:picLocks noChangeAspect="1"/>
          </p:cNvPicPr>
          <p:nvPr/>
        </p:nvPicPr>
        <p:blipFill>
          <a:blip r:embed="rId2"/>
          <a:stretch>
            <a:fillRect/>
          </a:stretch>
        </p:blipFill>
        <p:spPr>
          <a:xfrm>
            <a:off x="6349666" y="794327"/>
            <a:ext cx="4582263" cy="5573569"/>
          </a:xfrm>
          <a:prstGeom prst="rect">
            <a:avLst/>
          </a:prstGeom>
        </p:spPr>
      </p:pic>
      <p:pic>
        <p:nvPicPr>
          <p:cNvPr id="6" name="図 5">
            <a:extLst>
              <a:ext uri="{FF2B5EF4-FFF2-40B4-BE49-F238E27FC236}">
                <a16:creationId xmlns:a16="http://schemas.microsoft.com/office/drawing/2014/main" id="{C4AB5E4F-2C23-4A3C-AA1C-E7C673EE63C5}"/>
              </a:ext>
            </a:extLst>
          </p:cNvPr>
          <p:cNvPicPr>
            <a:picLocks noChangeAspect="1"/>
          </p:cNvPicPr>
          <p:nvPr/>
        </p:nvPicPr>
        <p:blipFill>
          <a:blip r:embed="rId3"/>
          <a:stretch>
            <a:fillRect/>
          </a:stretch>
        </p:blipFill>
        <p:spPr>
          <a:xfrm>
            <a:off x="1410224" y="4468283"/>
            <a:ext cx="1714500" cy="1714500"/>
          </a:xfrm>
          <a:prstGeom prst="rect">
            <a:avLst/>
          </a:prstGeom>
        </p:spPr>
      </p:pic>
      <p:pic>
        <p:nvPicPr>
          <p:cNvPr id="8" name="図 7">
            <a:extLst>
              <a:ext uri="{FF2B5EF4-FFF2-40B4-BE49-F238E27FC236}">
                <a16:creationId xmlns:a16="http://schemas.microsoft.com/office/drawing/2014/main" id="{A30567AD-311A-4E78-B1D5-F5FFDF8E19DB}"/>
              </a:ext>
            </a:extLst>
          </p:cNvPr>
          <p:cNvPicPr>
            <a:picLocks noChangeAspect="1"/>
          </p:cNvPicPr>
          <p:nvPr/>
        </p:nvPicPr>
        <p:blipFill>
          <a:blip r:embed="rId4"/>
          <a:stretch>
            <a:fillRect/>
          </a:stretch>
        </p:blipFill>
        <p:spPr>
          <a:xfrm>
            <a:off x="3184914" y="1946275"/>
            <a:ext cx="2911086" cy="2553993"/>
          </a:xfrm>
          <a:prstGeom prst="rect">
            <a:avLst/>
          </a:prstGeom>
        </p:spPr>
      </p:pic>
    </p:spTree>
    <p:extLst>
      <p:ext uri="{BB962C8B-B14F-4D97-AF65-F5344CB8AC3E}">
        <p14:creationId xmlns:p14="http://schemas.microsoft.com/office/powerpoint/2010/main" val="3239333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FB912-E926-472B-9025-438283DEDFA9}"/>
              </a:ext>
            </a:extLst>
          </p:cNvPr>
          <p:cNvSpPr>
            <a:spLocks noGrp="1"/>
          </p:cNvSpPr>
          <p:nvPr>
            <p:ph type="title"/>
          </p:nvPr>
        </p:nvSpPr>
        <p:spPr>
          <a:xfrm>
            <a:off x="1614281" y="604856"/>
            <a:ext cx="7958331" cy="1077229"/>
          </a:xfrm>
        </p:spPr>
        <p:txBody>
          <a:bodyPr/>
          <a:lstStyle/>
          <a:p>
            <a:pPr algn="l"/>
            <a:r>
              <a:rPr lang="ja-JP" altLang="en-US" dirty="0"/>
              <a:t>システム開発設計</a:t>
            </a:r>
            <a:endParaRPr kumimoji="1" lang="ja-JP" altLang="en-US" dirty="0"/>
          </a:p>
        </p:txBody>
      </p:sp>
      <p:sp>
        <p:nvSpPr>
          <p:cNvPr id="3" name="コンテンツ プレースホルダー 2">
            <a:extLst>
              <a:ext uri="{FF2B5EF4-FFF2-40B4-BE49-F238E27FC236}">
                <a16:creationId xmlns:a16="http://schemas.microsoft.com/office/drawing/2014/main" id="{7BA0F0CF-6832-42D5-905B-FE5D94EBE9A8}"/>
              </a:ext>
            </a:extLst>
          </p:cNvPr>
          <p:cNvSpPr>
            <a:spLocks noGrp="1"/>
          </p:cNvSpPr>
          <p:nvPr>
            <p:ph idx="1"/>
          </p:nvPr>
        </p:nvSpPr>
        <p:spPr>
          <a:xfrm>
            <a:off x="1614281" y="1430086"/>
            <a:ext cx="7796540" cy="3997828"/>
          </a:xfrm>
        </p:spPr>
        <p:txBody>
          <a:bodyPr anchor="t" anchorCtr="0"/>
          <a:lstStyle/>
          <a:p>
            <a:r>
              <a:rPr kumimoji="1" lang="ja-JP" altLang="en-US" dirty="0"/>
              <a:t>ロバストネス図</a:t>
            </a:r>
            <a:r>
              <a:rPr kumimoji="1" lang="en-US" altLang="ja-JP" dirty="0"/>
              <a:t>(</a:t>
            </a:r>
            <a:r>
              <a:rPr kumimoji="1" lang="ja-JP" altLang="en-US" dirty="0"/>
              <a:t>処理画面・処理結果・処理遷移</a:t>
            </a:r>
            <a:r>
              <a:rPr kumimoji="1" lang="en-US" altLang="ja-JP" dirty="0"/>
              <a:t>)</a:t>
            </a:r>
            <a:endParaRPr kumimoji="1" lang="ja-JP" altLang="en-US" dirty="0"/>
          </a:p>
        </p:txBody>
      </p:sp>
      <p:pic>
        <p:nvPicPr>
          <p:cNvPr id="4" name="図 3">
            <a:extLst>
              <a:ext uri="{FF2B5EF4-FFF2-40B4-BE49-F238E27FC236}">
                <a16:creationId xmlns:a16="http://schemas.microsoft.com/office/drawing/2014/main" id="{5007A88F-425A-4891-8CF1-AD25DDFBFE6C}"/>
              </a:ext>
            </a:extLst>
          </p:cNvPr>
          <p:cNvPicPr>
            <a:picLocks noChangeAspect="1"/>
          </p:cNvPicPr>
          <p:nvPr/>
        </p:nvPicPr>
        <p:blipFill rotWithShape="1">
          <a:blip r:embed="rId2"/>
          <a:srcRect l="16873" t="15599" r="30790" b="29370"/>
          <a:stretch/>
        </p:blipFill>
        <p:spPr>
          <a:xfrm>
            <a:off x="1958109" y="1862667"/>
            <a:ext cx="7639440" cy="4317615"/>
          </a:xfrm>
          <a:prstGeom prst="rect">
            <a:avLst/>
          </a:prstGeom>
        </p:spPr>
      </p:pic>
      <p:pic>
        <p:nvPicPr>
          <p:cNvPr id="6" name="図 5">
            <a:extLst>
              <a:ext uri="{FF2B5EF4-FFF2-40B4-BE49-F238E27FC236}">
                <a16:creationId xmlns:a16="http://schemas.microsoft.com/office/drawing/2014/main" id="{6305074B-982C-40E5-93A9-1E6CB6E62AF4}"/>
              </a:ext>
            </a:extLst>
          </p:cNvPr>
          <p:cNvPicPr>
            <a:picLocks noChangeAspect="1"/>
          </p:cNvPicPr>
          <p:nvPr/>
        </p:nvPicPr>
        <p:blipFill>
          <a:blip r:embed="rId3"/>
          <a:stretch>
            <a:fillRect/>
          </a:stretch>
        </p:blipFill>
        <p:spPr>
          <a:xfrm>
            <a:off x="9499600" y="3733415"/>
            <a:ext cx="2446867" cy="2446867"/>
          </a:xfrm>
          <a:prstGeom prst="rect">
            <a:avLst/>
          </a:prstGeom>
        </p:spPr>
      </p:pic>
    </p:spTree>
    <p:extLst>
      <p:ext uri="{BB962C8B-B14F-4D97-AF65-F5344CB8AC3E}">
        <p14:creationId xmlns:p14="http://schemas.microsoft.com/office/powerpoint/2010/main" val="3560210745"/>
      </p:ext>
    </p:extLst>
  </p:cSld>
  <p:clrMapOvr>
    <a:masterClrMapping/>
  </p:clrMapOvr>
</p:sld>
</file>

<file path=ppt/theme/theme1.xml><?xml version="1.0" encoding="utf-8"?>
<a:theme xmlns:a="http://schemas.openxmlformats.org/drawingml/2006/main" name="しずく">
  <a:themeElements>
    <a:clrScheme name="しずく">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TM04033925[[fn=しずく]]</Template>
  <TotalTime>1671</TotalTime>
  <Words>1154</Words>
  <Application>Microsoft Office PowerPoint</Application>
  <PresentationFormat>ワイド画面</PresentationFormat>
  <Paragraphs>87</Paragraphs>
  <Slides>28</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28</vt:i4>
      </vt:variant>
    </vt:vector>
  </HeadingPairs>
  <TitlesOfParts>
    <vt:vector size="31" baseType="lpstr">
      <vt:lpstr>Arial</vt:lpstr>
      <vt:lpstr>Tw Cen MT</vt:lpstr>
      <vt:lpstr>しずく</vt:lpstr>
      <vt:lpstr>　じゃじゃん！！  地域のイベント管理システム  生産システム・ネットワーク技術科2025年01月生 チーム：Begin メンバー：安達、阿部、新井、佐川、平野、宮田  総合製作実習</vt:lpstr>
      <vt:lpstr>アジェンダ</vt:lpstr>
      <vt:lpstr>システム概要</vt:lpstr>
      <vt:lpstr>システム要件</vt:lpstr>
      <vt:lpstr>システム開発設計</vt:lpstr>
      <vt:lpstr>システム開発設計</vt:lpstr>
      <vt:lpstr>システム開発設計</vt:lpstr>
      <vt:lpstr>システム開発設計</vt:lpstr>
      <vt:lpstr>システム開発設計</vt:lpstr>
      <vt:lpstr>システム開発設計</vt:lpstr>
      <vt:lpstr>システム開発設計</vt:lpstr>
      <vt:lpstr>システム開発設計</vt:lpstr>
      <vt:lpstr>操作説明</vt:lpstr>
      <vt:lpstr>操作説明(ゲスト操作)</vt:lpstr>
      <vt:lpstr>操作説明(ゲスト操作)</vt:lpstr>
      <vt:lpstr>操作説明(ユーザー操作)</vt:lpstr>
      <vt:lpstr>操作説明(ユーザー操作)</vt:lpstr>
      <vt:lpstr>操作説明(ユーザー操作)</vt:lpstr>
      <vt:lpstr>操作説明(ユーザー操作)</vt:lpstr>
      <vt:lpstr>操作説明(ユーザー操作)</vt:lpstr>
      <vt:lpstr>操作説明(管理者操作)</vt:lpstr>
      <vt:lpstr>操作説明(管理者操作)</vt:lpstr>
      <vt:lpstr>操作説明(管理者操作)</vt:lpstr>
      <vt:lpstr>操作説明(管理者操作)</vt:lpstr>
      <vt:lpstr>操作説明(管理者操作)</vt:lpstr>
      <vt:lpstr>質疑応答</vt:lpstr>
      <vt:lpstr>総合製作実習を終えて</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じゃじゃん！！ 地域のイベント管理システム  生産システム・ネットワーク技術科2025年01月生 安達、阿部、新井、佐川、平野、宮田</dc:title>
  <dc:creator>user01</dc:creator>
  <cp:lastModifiedBy>user23</cp:lastModifiedBy>
  <cp:revision>132</cp:revision>
  <dcterms:created xsi:type="dcterms:W3CDTF">2025-05-12T00:42:45Z</dcterms:created>
  <dcterms:modified xsi:type="dcterms:W3CDTF">2025-05-14T02:53:59Z</dcterms:modified>
</cp:coreProperties>
</file>